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 id="2147483659" r:id="rId5"/>
    <p:sldMasterId id="2147483661" r:id="rId6"/>
    <p:sldMasterId id="2147483650" r:id="rId7"/>
    <p:sldMasterId id="2147483653" r:id="rId8"/>
    <p:sldMasterId id="2147483648" r:id="rId9"/>
  </p:sldMasterIdLst>
  <p:notesMasterIdLst>
    <p:notesMasterId r:id="rId34"/>
  </p:notesMasterIdLst>
  <p:handoutMasterIdLst>
    <p:handoutMasterId r:id="rId35"/>
  </p:handoutMasterIdLst>
  <p:sldIdLst>
    <p:sldId id="268" r:id="rId10"/>
    <p:sldId id="269" r:id="rId11"/>
    <p:sldId id="270" r:id="rId12"/>
    <p:sldId id="271" r:id="rId13"/>
    <p:sldId id="272" r:id="rId14"/>
    <p:sldId id="273" r:id="rId15"/>
    <p:sldId id="290" r:id="rId16"/>
    <p:sldId id="289" r:id="rId17"/>
    <p:sldId id="291"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58" r:id="rId33"/>
  </p:sldIdLst>
  <p:sldSz cx="12192000" cy="6858000"/>
  <p:notesSz cx="6858000" cy="9144000"/>
  <p:defaultTextStyle>
    <a:defPPr>
      <a:defRPr lang="es-CO"/>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4D2C"/>
    <a:srgbClr val="BB3A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4660"/>
  </p:normalViewPr>
  <p:slideViewPr>
    <p:cSldViewPr snapToGrid="0">
      <p:cViewPr varScale="1">
        <p:scale>
          <a:sx n="129" d="100"/>
          <a:sy n="129" d="100"/>
        </p:scale>
        <p:origin x="144" y="19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s-CO"/>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527F458A-7419-40FF-AB88-89C0252AD3B4}" type="datetimeFigureOut">
              <a:rPr lang="es-CO"/>
              <a:pPr>
                <a:defRPr/>
              </a:pPr>
              <a:t>01/09/2017</a:t>
            </a:fld>
            <a:endParaRPr lang="es-CO"/>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a:defRPr/>
            </a:pPr>
            <a:r>
              <a:rPr lang="es-CO"/>
              <a:t>CIAT</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571AC8D5-5A78-4C4F-BF1D-03E6D6521D86}" type="slidenum">
              <a:rPr lang="es-CO"/>
              <a:pPr>
                <a:defRPr/>
              </a:pPr>
              <a:t>‹#›</a:t>
            </a:fld>
            <a:endParaRPr lang="es-CO"/>
          </a:p>
        </p:txBody>
      </p:sp>
    </p:spTree>
    <p:extLst>
      <p:ext uri="{BB962C8B-B14F-4D97-AF65-F5344CB8AC3E}">
        <p14:creationId xmlns:p14="http://schemas.microsoft.com/office/powerpoint/2010/main" val="28415185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s-C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577254F8-F60A-47B0-9762-7C79E4FE5BBB}" type="datetimeFigureOut">
              <a:rPr lang="es-CO"/>
              <a:pPr>
                <a:defRPr/>
              </a:pPr>
              <a:t>01/09/2017</a:t>
            </a:fld>
            <a:endParaRPr lang="es-C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s-CO"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CO" noProof="0" smtClean="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r>
              <a:rPr lang="es-CO"/>
              <a:t>CIAT</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ADED0491-FD77-4005-8BCB-999595082689}" type="slidenum">
              <a:rPr lang="es-CO"/>
              <a:pPr>
                <a:defRPr/>
              </a:pPr>
              <a:t>‹#›</a:t>
            </a:fld>
            <a:endParaRPr lang="es-CO"/>
          </a:p>
        </p:txBody>
      </p:sp>
    </p:spTree>
    <p:extLst>
      <p:ext uri="{BB962C8B-B14F-4D97-AF65-F5344CB8AC3E}">
        <p14:creationId xmlns:p14="http://schemas.microsoft.com/office/powerpoint/2010/main" val="32786250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24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3064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91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700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9103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39424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Lst>
  <p:hf hdr="0"/>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Rectangle 12"/>
          <p:cNvSpPr/>
          <p:nvPr userDrawn="1"/>
        </p:nvSpPr>
        <p:spPr>
          <a:xfrm rot="10800000">
            <a:off x="6096000" y="5884040"/>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Resultado de imagen para cgiar livestock logo"/>
          <p:cNvPicPr>
            <a:picLocks noChangeAspect="1" noChangeArrowheads="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0085" y="203120"/>
            <a:ext cx="1371600" cy="64423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5"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4741333" y="2399695"/>
            <a:ext cx="7450667" cy="2762251"/>
          </a:xfrm>
          <a:prstGeom prst="rect">
            <a:avLst/>
          </a:pr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descr="https://crplivestock.files.wordpress.com/2016/12/brachiaria-tanzania.jpg?w=640&amp;h=290&amp;crop=1"/>
          <p:cNvPicPr>
            <a:picLocks noChangeAspect="1" noChangeArrowheads="1"/>
          </p:cNvPicPr>
          <p:nvPr/>
        </p:nvPicPr>
        <p:blipFill rotWithShape="1">
          <a:blip r:embed="rId2">
            <a:extLst>
              <a:ext uri="{28A0092B-C50C-407E-A947-70E740481C1C}">
                <a14:useLocalDpi xmlns:a14="http://schemas.microsoft.com/office/drawing/2010/main" val="0"/>
              </a:ext>
            </a:extLst>
          </a:blip>
          <a:srcRect l="22222"/>
          <a:stretch/>
        </p:blipFill>
        <p:spPr bwMode="auto">
          <a:xfrm>
            <a:off x="0" y="2399695"/>
            <a:ext cx="4741333" cy="276225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0" y="0"/>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999895" y="3057545"/>
            <a:ext cx="6755513" cy="1446550"/>
          </a:xfrm>
          <a:prstGeom prst="rect">
            <a:avLst/>
          </a:prstGeom>
        </p:spPr>
        <p:txBody>
          <a:bodyPr wrap="square">
            <a:spAutoFit/>
          </a:bodyPr>
          <a:lstStyle/>
          <a:p>
            <a:r>
              <a:rPr lang="en-US" sz="4400" b="1"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Feeds &amp; Forages Flagship </a:t>
            </a:r>
            <a:r>
              <a:rPr lang="en-US" sz="4400" b="1" dirty="0"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SIP and </a:t>
            </a:r>
            <a:r>
              <a:rPr lang="en-US" sz="4400" b="1"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2018 POWB</a:t>
            </a:r>
            <a:endParaRPr lang="es-CO" sz="4400" b="1"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 name="Picture 2" descr="Resultado de imagen para cgiar livestock logo"/>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68097" y="466335"/>
            <a:ext cx="3167303" cy="1487673"/>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2807372" y="5659073"/>
            <a:ext cx="6797390" cy="704261"/>
            <a:chOff x="466085" y="6073834"/>
            <a:chExt cx="6797390" cy="704261"/>
          </a:xfrm>
        </p:grpSpPr>
        <p:pic>
          <p:nvPicPr>
            <p:cNvPr id="1026" name="Picture 2" descr="Resultado de imagen para icarda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ilri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slu sweden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giz 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54794" y="6136869"/>
              <a:ext cx="1408522" cy="578190"/>
            </a:xfrm>
            <a:prstGeom prst="rect">
              <a:avLst/>
            </a:prstGeom>
          </p:spPr>
        </p:pic>
      </p:grpSp>
      <p:sp>
        <p:nvSpPr>
          <p:cNvPr id="18" name="TextBox 17"/>
          <p:cNvSpPr txBox="1"/>
          <p:nvPr/>
        </p:nvSpPr>
        <p:spPr>
          <a:xfrm>
            <a:off x="4999895" y="4583381"/>
            <a:ext cx="3124573" cy="338554"/>
          </a:xfrm>
          <a:prstGeom prst="rect">
            <a:avLst/>
          </a:prstGeom>
          <a:noFill/>
        </p:spPr>
        <p:txBody>
          <a:bodyPr wrap="none" rtlCol="0">
            <a:spAutoFit/>
          </a:bodyPr>
          <a:lstStyle/>
          <a:p>
            <a:r>
              <a:rPr lang="en-US" sz="1600" dirty="0" smtClean="0">
                <a:solidFill>
                  <a:schemeClr val="accent4">
                    <a:lumMod val="60000"/>
                    <a:lumOff val="4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Michael Peters, Flagship Leader</a:t>
            </a:r>
            <a:endParaRPr lang="en-US" sz="1600" dirty="0">
              <a:solidFill>
                <a:schemeClr val="accent4">
                  <a:lumMod val="60000"/>
                  <a:lumOff val="40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072259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45985645"/>
              </p:ext>
            </p:extLst>
          </p:nvPr>
        </p:nvGraphicFramePr>
        <p:xfrm>
          <a:off x="216801" y="1007134"/>
          <a:ext cx="11704325" cy="5339468"/>
        </p:xfrm>
        <a:graphic>
          <a:graphicData uri="http://schemas.openxmlformats.org/drawingml/2006/table">
            <a:tbl>
              <a:tblPr firstRow="1" firstCol="1" bandRow="1">
                <a:tableStyleId>{69012ECD-51FC-41F1-AA8D-1B2483CD663E}</a:tableStyleId>
              </a:tblPr>
              <a:tblGrid>
                <a:gridCol w="1068302"/>
                <a:gridCol w="5305167"/>
                <a:gridCol w="888476"/>
                <a:gridCol w="888476"/>
                <a:gridCol w="888476"/>
                <a:gridCol w="888476"/>
                <a:gridCol w="888476"/>
                <a:gridCol w="888476"/>
              </a:tblGrid>
              <a:tr h="246260">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endParaRPr lang="en-US" sz="1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600">
                <a:tc rowSpan="9">
                  <a:txBody>
                    <a:bodyPr/>
                    <a:lstStyle/>
                    <a:p>
                      <a:pPr marL="0" marR="0" algn="l">
                        <a:lnSpc>
                          <a:spcPct val="115000"/>
                        </a:lnSpc>
                        <a:spcBef>
                          <a:spcPts val="0"/>
                        </a:spcBef>
                        <a:spcAft>
                          <a:spcPts val="0"/>
                        </a:spcAft>
                      </a:pPr>
                      <a:r>
                        <a:rPr lang="en-US" sz="1000" dirty="0">
                          <a:effectLst/>
                          <a:latin typeface="Arial Unicode MS" panose="020B0604020202020204" pitchFamily="34" charset="-128"/>
                          <a:ea typeface="Arial Unicode MS" panose="020B0604020202020204" pitchFamily="34" charset="-128"/>
                          <a:cs typeface="Arial Unicode MS" panose="020B0604020202020204" pitchFamily="34" charset="-128"/>
                        </a:rPr>
                        <a:t>Facilitating on-farm feed assessment and prioritization </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Refining existing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Piloting refined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Application of tools by development and private sector partners and the scientific community</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r>
              <a:tr h="22860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A) Research and development partners and the private sector (e.g. milk processors) use on-farm feed assessment tools in one priority country</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B) Research and development partners and the private sector (e.g. milk processors) use on-farm feed assessment tools in 3 further countries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C) Research partners and the private sector use refined CGIAR stationary and mobile NIRS hubs in East and West Africa, South Asia and Latin America: in 3 priority countries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 Research partners and the private sector use refined CGIAR stationary and mobile NIRS hubs in East and West Africa, South Asia and Latin America: in a further 2 priority countries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rowSpan="7">
                  <a:txBody>
                    <a:bodyPr/>
                    <a:lstStyle/>
                    <a:p>
                      <a:pPr marL="0" marR="0" algn="l">
                        <a:lnSpc>
                          <a:spcPct val="115000"/>
                        </a:lnSpc>
                        <a:spcBef>
                          <a:spcPts val="0"/>
                        </a:spcBef>
                        <a:spcAft>
                          <a:spcPts val="0"/>
                        </a:spcAft>
                      </a:pPr>
                      <a:r>
                        <a:rPr lang="en-US" sz="1000" dirty="0">
                          <a:effectLst/>
                          <a:latin typeface="Arial Unicode MS" panose="020B0604020202020204" pitchFamily="34" charset="-128"/>
                          <a:ea typeface="Arial Unicode MS" panose="020B0604020202020204" pitchFamily="34" charset="-128"/>
                          <a:cs typeface="Arial Unicode MS" panose="020B0604020202020204" pitchFamily="34" charset="-128"/>
                        </a:rPr>
                        <a:t>Developing large-scale feed assessments and prioritization at national level</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Development of feed assessments and foresight analysis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defTabSz="914400" rtl="0" eaLnBrk="1" latinLnBrk="0" hangingPunct="1">
                        <a:lnSpc>
                          <a:spcPct val="115000"/>
                        </a:lnSpc>
                        <a:spcBef>
                          <a:spcPts val="0"/>
                        </a:spcBef>
                        <a:spcAft>
                          <a:spcPts val="0"/>
                        </a:spcAft>
                      </a:pPr>
                      <a:r>
                        <a:rPr lang="en-US" sz="900"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Piloting and testing of the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3) Evaluation of the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A) Research and development partners, decision makers and input suppliers use improved approaches for local, regional and national feed supply and demand scenarios in 3 priority countries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B) Research and development partners, decision makers and input suppliers use improved approaches for local, regional and national feed supply and demand scenarios in further 2 priority countries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8600">
                <a:tc rowSpan="4">
                  <a:txBody>
                    <a:bodyPr/>
                    <a:lstStyle/>
                    <a:p>
                      <a:pPr marL="0" marR="0" algn="l">
                        <a:lnSpc>
                          <a:spcPct val="115000"/>
                        </a:lnSpc>
                        <a:spcBef>
                          <a:spcPts val="0"/>
                        </a:spcBef>
                        <a:spcAft>
                          <a:spcPts val="0"/>
                        </a:spcAft>
                      </a:pPr>
                      <a:r>
                        <a:rPr lang="en-US" sz="1000" dirty="0">
                          <a:effectLst/>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Refining and enriching global knowledge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Piloting and testing refined tools</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2860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Scaling refined tools to a wider community</a:t>
                      </a:r>
                    </a:p>
                  </a:txBody>
                  <a:tcPr marL="4572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a:t>
                      </a:r>
                    </a:p>
                  </a:txBody>
                  <a:tcPr marL="4572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tc>
              </a:tr>
            </a:tbl>
          </a:graphicData>
        </a:graphic>
      </p:graphicFrame>
      <p:sp>
        <p:nvSpPr>
          <p:cNvPr id="5" name="TextBox 8"/>
          <p:cNvSpPr txBox="1">
            <a:spLocks noChangeArrowheads="1"/>
          </p:cNvSpPr>
          <p:nvPr/>
        </p:nvSpPr>
        <p:spPr bwMode="auto">
          <a:xfrm>
            <a:off x="1820091" y="148212"/>
            <a:ext cx="1010103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chemeClr val="accent1"/>
                </a:solidFill>
                <a:latin typeface="Arial Unicode MS" panose="020B0604020202020204" pitchFamily="34" charset="-128"/>
                <a:ea typeface="Arial Unicode MS" panose="020B0604020202020204" pitchFamily="34" charset="-128"/>
                <a:cs typeface="Arial Unicode MS" panose="020B0604020202020204" pitchFamily="34" charset="-128"/>
              </a:rPr>
              <a:t>Gantt-Chart </a:t>
            </a:r>
            <a:r>
              <a:rPr lang="en-US" altLang="es-CO" sz="2400" b="1" dirty="0">
                <a:solidFill>
                  <a:schemeClr val="accent1"/>
                </a:solidFill>
                <a:latin typeface="Arial Unicode MS" panose="020B0604020202020204" pitchFamily="34" charset="-128"/>
                <a:ea typeface="Arial Unicode MS" panose="020B0604020202020204" pitchFamily="34" charset="-128"/>
                <a:cs typeface="Arial Unicode MS" panose="020B0604020202020204" pitchFamily="34" charset="-128"/>
              </a:rPr>
              <a:t>for </a:t>
            </a:r>
            <a:r>
              <a:rPr lang="en-US" altLang="es-CO" sz="2400" b="1" dirty="0" smtClean="0">
                <a:solidFill>
                  <a:schemeClr val="accent1"/>
                </a:solidFill>
                <a:latin typeface="Arial Unicode MS" panose="020B0604020202020204" pitchFamily="34" charset="-128"/>
                <a:ea typeface="Arial Unicode MS" panose="020B0604020202020204" pitchFamily="34" charset="-128"/>
                <a:cs typeface="Arial Unicode MS" panose="020B0604020202020204" pitchFamily="34" charset="-128"/>
              </a:rPr>
              <a:t>COA1:</a:t>
            </a:r>
          </a:p>
          <a:p>
            <a:pPr eaLnBrk="1" hangingPunct="1"/>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Discovery </a:t>
            </a:r>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to Scaling Pathway – Main deliverables and Milestones 2019-2022</a:t>
            </a:r>
          </a:p>
        </p:txBody>
      </p:sp>
    </p:spTree>
    <p:extLst>
      <p:ext uri="{BB962C8B-B14F-4D97-AF65-F5344CB8AC3E}">
        <p14:creationId xmlns:p14="http://schemas.microsoft.com/office/powerpoint/2010/main" val="2980468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92457693"/>
              </p:ext>
            </p:extLst>
          </p:nvPr>
        </p:nvGraphicFramePr>
        <p:xfrm>
          <a:off x="247135" y="1057268"/>
          <a:ext cx="11491784" cy="4703449"/>
        </p:xfrm>
        <a:graphic>
          <a:graphicData uri="http://schemas.openxmlformats.org/drawingml/2006/table">
            <a:tbl>
              <a:tblPr firstRow="1" firstCol="1" bandRow="1">
                <a:tableStyleId>{B301B821-A1FF-4177-AEE7-76D212191A09}</a:tableStyleId>
              </a:tblPr>
              <a:tblGrid>
                <a:gridCol w="3499770"/>
                <a:gridCol w="4061302"/>
                <a:gridCol w="3930712"/>
              </a:tblGrid>
              <a:tr h="283853">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1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(bilateral funding)</a:t>
                      </a:r>
                      <a:endParaRPr lang="en-US" sz="11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80%) </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1805728">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Facilitating on-farm feed assessment and prioritization with local partners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Map</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link and create a </a:t>
                      </a:r>
                      <a:r>
                        <a:rPr lang="en-US" sz="11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CoP</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around actual and potential NIRS providers and customers in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Ethiopia</a:t>
                      </a:r>
                    </a:p>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and employ low cost mobile NIRS devices with backward linkages to stationary NIRS systems in Ethiopia and for breeding in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Colombia</a:t>
                      </a:r>
                    </a:p>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FEAST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used a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diagnostic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and interventionist tool in large scale fodder projects in in Malawi and India and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its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impact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assessed             </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1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Genderized</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FEAST app ready for use</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808140">
                <a:tc>
                  <a:txBody>
                    <a:bodyPr/>
                    <a:lstStyle/>
                    <a:p>
                      <a:pPr algn="l" fontAlgn="t"/>
                      <a:r>
                        <a:rPr lang="en-US" sz="11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Developing large-scale feed assessments to support decision making and prioritization at national level</a:t>
                      </a:r>
                      <a:endParaRPr lang="en-US" sz="11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Interactive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supply-demand tool for Ethiopia build from </a:t>
                      </a:r>
                      <a:r>
                        <a:rPr lang="en-US" sz="11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Woreda</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(District) level upwards</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Ge+P11neric interactive feed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supply-demand tool capable of operating on secondary data sets from diverse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countries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r>
                      <a:b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b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+P13</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1805728">
                <a:tc>
                  <a:txBody>
                    <a:bodyPr/>
                    <a:lstStyle/>
                    <a:p>
                      <a:pPr algn="l" fontAlgn="t"/>
                      <a:r>
                        <a:rPr lang="en-US" sz="11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 to allow focused effort on likely feed intervention winners in key geographies</a:t>
                      </a:r>
                      <a:endParaRPr lang="en-US" sz="11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Beta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version of </a:t>
                      </a:r>
                      <a:r>
                        <a:rPr lang="en-US" sz="11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SoFT</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available for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testing</a:t>
                      </a:r>
                    </a:p>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Global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assessment of future hotspots for Napier grass based on global data layers for future climate, market access and livestock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density</a:t>
                      </a:r>
                    </a:p>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3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Issues of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TGFT</a:t>
                      </a:r>
                    </a:p>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Non-destructive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digital vegetation charting techniques for global use in rangelands, shrubs and agronomy ready for developed; tested in WANA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region</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Global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assessment of future hotspots for 2 case study feed interventions based on relevant global data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layers</a:t>
                      </a:r>
                    </a:p>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Update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TGFT website to make it more user friendly</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bl>
          </a:graphicData>
        </a:graphic>
      </p:graphicFrame>
      <p:sp>
        <p:nvSpPr>
          <p:cNvPr id="4"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chemeClr val="accent1"/>
                </a:solidFill>
                <a:latin typeface="Arial Unicode MS" panose="020B0604020202020204" pitchFamily="34" charset="-128"/>
                <a:ea typeface="Arial Unicode MS" panose="020B0604020202020204" pitchFamily="34" charset="-128"/>
                <a:cs typeface="Arial Unicode MS" panose="020B0604020202020204" pitchFamily="34" charset="-128"/>
              </a:rPr>
              <a:t>COA1 </a:t>
            </a:r>
            <a:r>
              <a:rPr lang="en-US" altLang="es-CO" sz="2400" b="1" dirty="0" err="1" smtClean="0">
                <a:solidFill>
                  <a:schemeClr val="accent1"/>
                </a:solidFill>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4652299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50635025"/>
              </p:ext>
            </p:extLst>
          </p:nvPr>
        </p:nvGraphicFramePr>
        <p:xfrm>
          <a:off x="216801" y="1009986"/>
          <a:ext cx="11704325" cy="5257800"/>
        </p:xfrm>
        <a:graphic>
          <a:graphicData uri="http://schemas.openxmlformats.org/drawingml/2006/table">
            <a:tbl>
              <a:tblPr firstRow="1" firstCol="1" bandRow="1">
                <a:tableStyleId>{69012ECD-51FC-41F1-AA8D-1B2483CD663E}</a:tableStyleId>
              </a:tblPr>
              <a:tblGrid>
                <a:gridCol w="1068302"/>
                <a:gridCol w="5305167"/>
                <a:gridCol w="888476"/>
                <a:gridCol w="888476"/>
                <a:gridCol w="888476"/>
                <a:gridCol w="888476"/>
                <a:gridCol w="888476"/>
                <a:gridCol w="888476"/>
              </a:tblGrid>
              <a:tr h="137160">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137160">
                <a:tc rowSpan="19">
                  <a:txBody>
                    <a:bodyPr/>
                    <a:lstStyle/>
                    <a:p>
                      <a:pPr marL="0" marR="0" algn="l">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 and breeding of competitive, resource-efficient, highly productive and high quality forages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Breeding of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ruziziensis</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decumbens</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brizantha</a:t>
                      </a:r>
                      <a:endParaRPr lang="en-US" sz="1200" i="1"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1) Hybrid development</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2) Hybrid submission to private sector for multi-locational testing</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3) Scaling of already developed and submitted hybrids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 (iterative pipeline)</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tr>
              <a:tr h="13716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Breeding of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humidicola</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humidicola</a:t>
                      </a:r>
                      <a:endParaRPr lang="en-US" sz="1200" i="1"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1) Hybrid development</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2) Hybrid submission to private sector for multi-locational testing</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Breeding of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800" i="1" u="sng" dirty="0">
                          <a:effectLst/>
                          <a:latin typeface="Arial Unicode MS" panose="020B0604020202020204" pitchFamily="34" charset="-128"/>
                          <a:ea typeface="Arial Unicode MS" panose="020B0604020202020204" pitchFamily="34" charset="-128"/>
                          <a:cs typeface="Arial Unicode MS" panose="020B0604020202020204" pitchFamily="34" charset="-128"/>
                        </a:rPr>
                        <a:t> maximus</a:t>
                      </a:r>
                      <a:endParaRPr lang="en-US" sz="1200" i="1"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1) Hybrid development</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5">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2) Hybrid submission to private sector for multi-locational testing</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 Selection of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Lathyrus</a:t>
                      </a: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i="1" u="sng" dirty="0" err="1">
                          <a:effectLst/>
                          <a:latin typeface="Arial Unicode MS" panose="020B0604020202020204" pitchFamily="34" charset="-128"/>
                          <a:ea typeface="Arial Unicode MS" panose="020B0604020202020204" pitchFamily="34" charset="-128"/>
                          <a:cs typeface="Arial Unicode MS" panose="020B0604020202020204" pitchFamily="34" charset="-128"/>
                        </a:rPr>
                        <a:t>Cenchrus</a:t>
                      </a: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 and other grasses and legumes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1) Selection of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Lathyrus</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Cenchrus</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using GWAS and MAS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2) Testing materials across environments through collaboration with NARS, development and private sector partners</a:t>
                      </a:r>
                      <a:endParaRPr lang="en-US" sz="1200"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A) Superior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cultivars available and disseminated by development partners and private sector partners in LAC priority countries (1 million ha)</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B) Superior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800" i="1"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cultivars available and disseminated by development partners and private sector partners further two priority countries in East Africa and Southeast Asia (2 million ha)</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C) Genetically-enhanced tropical forages (traits: resource use efficiency, resilience, quality, yield, seed production) disseminated by development partners and the private sector globally (100,000 farmers)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 Genetically-enhanced tropical forages (traits: resource use efficiency, resilience, quality, yield, seed production) disseminated by development partners and the private sector globally (600,000 farmers)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vMerge="1">
                  <a:txBody>
                    <a:bodyPr/>
                    <a:lstStyle/>
                    <a:p>
                      <a:endParaRPr lang="en-US"/>
                    </a:p>
                  </a:txBody>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E) Superior rangeland options available and disseminated in North Africa (10,000 ha)</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7160">
                <a:tc rowSpan="3">
                  <a:txBody>
                    <a:bodyPr/>
                    <a:lstStyle/>
                    <a:p>
                      <a:pPr marL="0" marR="0" algn="l">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Tools, ontologies and platforms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1) Development of novel genotyping and phenotyping approaches to improve breeding and selection efficiency</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2) Testing, evaluation and revision of novel genotyping and phenotyping approaches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marL="0" marR="0" algn="ctr">
                        <a:lnSpc>
                          <a:spcPct val="115000"/>
                        </a:lnSpc>
                        <a:spcBef>
                          <a:spcPts val="0"/>
                        </a:spcBef>
                        <a:spcAft>
                          <a:spcPts val="0"/>
                        </a:spcAft>
                      </a:pP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137160">
                <a:tc rowSpan="6">
                  <a:txBody>
                    <a:bodyPr/>
                    <a:lstStyle/>
                    <a:p>
                      <a:pPr marL="0" marR="0" algn="l">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food-feed-crops with high nutritive value and feed biomass through genetic enhancement of crop cultivars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1) Development of multi-trait cereal and legume cultivars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2) Release and Scaling of food-feed-crop cultivars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Scaling</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A) Superior feed and forage cultivars with higher biomass quantity and quality made available, disseminated and promoted by development partners, government agencies and the private sector and applied by 100,000 farmers in one priority country</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37160">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B) Superior feed and forage cultivars with higher biomass quantity and quality made available, disseminated and promoted by development partners, government agencies and the private sector and applied by 100,000 farmers in further 6 priority countries</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12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TextBox 8"/>
          <p:cNvSpPr txBox="1">
            <a:spLocks noChangeArrowheads="1"/>
          </p:cNvSpPr>
          <p:nvPr/>
        </p:nvSpPr>
        <p:spPr bwMode="auto">
          <a:xfrm>
            <a:off x="1820091" y="148212"/>
            <a:ext cx="1010103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Gantt-Chart </a:t>
            </a:r>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for </a:t>
            </a:r>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COA</a:t>
            </a:r>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2</a:t>
            </a:r>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a:t>
            </a:r>
          </a:p>
          <a:p>
            <a:pPr eaLnBrk="1" hangingPunct="1"/>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Discovery </a:t>
            </a:r>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to Scaling Pathway – Main deliverables and Milestones 2019-2022</a:t>
            </a:r>
          </a:p>
        </p:txBody>
      </p:sp>
    </p:spTree>
    <p:extLst>
      <p:ext uri="{BB962C8B-B14F-4D97-AF65-F5344CB8AC3E}">
        <p14:creationId xmlns:p14="http://schemas.microsoft.com/office/powerpoint/2010/main" val="3023376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74451136"/>
              </p:ext>
            </p:extLst>
          </p:nvPr>
        </p:nvGraphicFramePr>
        <p:xfrm>
          <a:off x="214184" y="1175592"/>
          <a:ext cx="11704320" cy="4754880"/>
        </p:xfrm>
        <a:graphic>
          <a:graphicData uri="http://schemas.openxmlformats.org/drawingml/2006/table">
            <a:tbl>
              <a:tblPr firstRow="1" firstCol="1" bandRow="1">
                <a:tableStyleId>{9DCAF9ED-07DC-4A11-8D7F-57B35C25682E}</a:tableStyleId>
              </a:tblPr>
              <a:tblGrid>
                <a:gridCol w="2476765"/>
                <a:gridCol w="5767204"/>
                <a:gridCol w="3460351"/>
              </a:tblGrid>
              <a:tr h="402209">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(bilateral funding)</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80%) </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3092548">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 and breeding of competitive, resource-efficient, highly productive and high quality forages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Advanced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selections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of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for performance under drought available </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Release of “</a:t>
                      </a:r>
                      <a:r>
                        <a:rPr lang="en-US" sz="11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Camello</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drought tolerant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cultivar</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One water-logging tolerant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cultivar tested in multiple locations.</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Testcross progenies produced for new breeding cycle (Br19) of </a:t>
                      </a:r>
                      <a:r>
                        <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brizantha</a:t>
                      </a:r>
                      <a:r>
                        <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x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ruziziensis</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x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decumbens</a:t>
                      </a:r>
                      <a:endPar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Recombination of BhSx14 selections based on hybrid performance, in order to advance in the breeding cycle.</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Identify the best male parent for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recurrent selection program following a factorial design.</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early selection protocols of water-logging resistant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humidicola</a:t>
                      </a:r>
                      <a:endPar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Well adapted forage/rangeland species for diverse agro-ecosystems to cope with abiotic stresses.</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Drought resilient Cactus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Opuntia</a:t>
                      </a:r>
                      <a:r>
                        <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i="1"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ficus-indica</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for agro-ecological production systems across </a:t>
                      </a:r>
                      <a:r>
                        <a:rPr lang="en-US" sz="1100" u="none" strike="noStrike"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Bhuj</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and Jhansi in India developed</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Cold and salt tolerant varieties of cactus developed for WANA</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Assessment of different propagation techniques for trees and shrubs for rehabilitation of degraded rangelands at watershed scale in Afghanistan</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Application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GWAS/MAS to enhance advanced selections of </a:t>
                      </a:r>
                      <a:r>
                        <a:rPr lang="en-US" sz="11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for performance under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drought</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Application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GWAS/MAS to enhance advanced selections of </a:t>
                      </a:r>
                      <a:r>
                        <a:rPr lang="en-US" sz="11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with improved agronomic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performance</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Study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a:t>
                      </a:r>
                      <a:r>
                        <a:rPr lang="en-US" sz="11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population structure with the aim to establish heterotic groups, maximizing the genetic gain of both components of the hybrid breeding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scheme</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Multi-locational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testing of advanced selections of </a:t>
                      </a:r>
                      <a:r>
                        <a:rPr lang="en-US" sz="11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for water-logging resistance.</a:t>
                      </a:r>
                      <a:b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b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545783">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Tools, Ontologies &amp;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Platforms</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Robust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drought protocol for </a:t>
                      </a:r>
                      <a:r>
                        <a:rPr lang="en-US" sz="11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 purpureum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established</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Publish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annotated reference genome of diploid </a:t>
                      </a:r>
                      <a:r>
                        <a:rPr lang="en-US" sz="11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i="1"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ruziziensis</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Drought and agronomic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performance protocols established for </a:t>
                      </a:r>
                      <a:r>
                        <a:rPr lang="en-US" sz="1100" i="1"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 </a:t>
                      </a:r>
                      <a:r>
                        <a:rPr lang="en-US" sz="1100" i="1"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purpureum</a:t>
                      </a:r>
                      <a:endParaRPr lang="en-US" sz="1100" b="0" i="1"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714340">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food-feed-crops with high nutritive value and feed biomass through genetic enhancement of crop cultivars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Potential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genetic enhancement of barley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documented.</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Promising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material of barley, lentil, chickpea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identified.</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bl>
          </a:graphicData>
        </a:graphic>
      </p:graphicFrame>
      <p:sp>
        <p:nvSpPr>
          <p:cNvPr id="4"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COA2 </a:t>
            </a:r>
            <a:r>
              <a:rPr lang="en-US" altLang="es-CO" sz="2400" b="1" dirty="0" err="1"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6511565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40082705"/>
              </p:ext>
            </p:extLst>
          </p:nvPr>
        </p:nvGraphicFramePr>
        <p:xfrm>
          <a:off x="216801" y="1120345"/>
          <a:ext cx="11704325" cy="5029205"/>
        </p:xfrm>
        <a:graphic>
          <a:graphicData uri="http://schemas.openxmlformats.org/drawingml/2006/table">
            <a:tbl>
              <a:tblPr firstRow="1" firstCol="1" bandRow="1">
                <a:tableStyleId>{69012ECD-51FC-41F1-AA8D-1B2483CD663E}</a:tableStyleId>
              </a:tblPr>
              <a:tblGrid>
                <a:gridCol w="1068302"/>
                <a:gridCol w="5305167"/>
                <a:gridCol w="888476"/>
                <a:gridCol w="888476"/>
                <a:gridCol w="888476"/>
                <a:gridCol w="888476"/>
                <a:gridCol w="888476"/>
                <a:gridCol w="888476"/>
              </a:tblGrid>
              <a:tr h="264171">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Main Activity</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Main deliverables &amp; Milestones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2017</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2018</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2019</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2020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2021</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2022</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r>
              <a:tr h="245227">
                <a:tc rowSpan="7">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Feed processing on-farm: Asses labor availability for feed and match feed intervention and labor availability</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900" u="sng" dirty="0">
                          <a:effectLst/>
                          <a:latin typeface="Arial" panose="020B0604020202020204" pitchFamily="34" charset="0"/>
                          <a:ea typeface="Calibri" panose="020F0502020204030204" pitchFamily="34" charset="0"/>
                          <a:cs typeface="Times New Roman" panose="02020603050405020304" pitchFamily="18" charset="0"/>
                        </a:rPr>
                        <a:t>Main deliverables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1) Assessments of </a:t>
                      </a:r>
                      <a:r>
                        <a:rPr lang="en-US" sz="900" dirty="0" err="1">
                          <a:effectLst/>
                          <a:latin typeface="Arial" panose="020B0604020202020204" pitchFamily="34" charset="0"/>
                          <a:ea typeface="Calibri" panose="020F0502020204030204" pitchFamily="34" charset="0"/>
                          <a:cs typeface="Times New Roman" panose="02020603050405020304" pitchFamily="18" charset="0"/>
                        </a:rPr>
                        <a:t>labour</a:t>
                      </a:r>
                      <a:r>
                        <a:rPr lang="en-US" sz="900" dirty="0">
                          <a:effectLst/>
                          <a:latin typeface="Arial" panose="020B0604020202020204" pitchFamily="34" charset="0"/>
                          <a:ea typeface="Calibri" panose="020F0502020204030204" pitchFamily="34" charset="0"/>
                          <a:cs typeface="Times New Roman" panose="02020603050405020304" pitchFamily="18" charset="0"/>
                        </a:rPr>
                        <a:t> availability for on farm feed interventions and feed interventions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Discovery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2) Training modules developed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Discovery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T w="3175" cap="flat" cmpd="sng" algn="ctr">
                      <a:solidFill>
                        <a:schemeClr val="tx1"/>
                      </a:solidFill>
                      <a:prstDash val="solid"/>
                      <a:round/>
                      <a:headEnd type="none" w="med" len="med"/>
                      <a:tailEnd type="none" w="med" len="med"/>
                    </a:lnT>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3) On farm feed processing options designed and pilot tested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Delivery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Transformation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4) Seasonal surplus feed preserved as hay or silage</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Delivery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Transformation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panose="020B0604020202020204" pitchFamily="34" charset="0"/>
                          <a:ea typeface="Calibri" panose="020F0502020204030204" pitchFamily="34" charset="0"/>
                          <a:cs typeface="Times New Roman" panose="02020603050405020304" pitchFamily="18" charset="0"/>
                        </a:rPr>
                        <a:t>Milestones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27515">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A) Well-targeted training modules in feed processing and feeding are used by national and international development partners in at least 1 priority country</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panose="020B0604020202020204" pitchFamily="34" charset="0"/>
                          <a:ea typeface="Calibri" panose="020F0502020204030204" pitchFamily="34" charset="0"/>
                          <a:cs typeface="Times New Roman" panose="02020603050405020304" pitchFamily="18" charset="0"/>
                        </a:rPr>
                        <a:t>X</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45227">
                <a:tc rowSpan="5">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Feed Processing off farm</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panose="020B0604020202020204" pitchFamily="34" charset="0"/>
                          <a:ea typeface="Calibri" panose="020F0502020204030204" pitchFamily="34" charset="0"/>
                          <a:cs typeface="Times New Roman" panose="02020603050405020304" pitchFamily="18" charset="0"/>
                        </a:rPr>
                        <a:t>Main deliverables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1) Business plans for feed based SMEs and establishment of pilot plants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Discovery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Delivery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Transformation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5227">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2) Ration balancing and least cost diet tools with reduced transaction cost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Delivery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Transformation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gridSpan="3">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Scaling</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5227">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panose="020B0604020202020204" pitchFamily="34" charset="0"/>
                          <a:ea typeface="Calibri" panose="020F0502020204030204" pitchFamily="34" charset="0"/>
                          <a:cs typeface="Times New Roman" panose="02020603050405020304" pitchFamily="18" charset="0"/>
                        </a:rPr>
                        <a:t>Milestones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27515">
                <a:tc vMerge="1">
                  <a:txBody>
                    <a:bodyPr/>
                    <a:lstStyle/>
                    <a:p>
                      <a:endParaRPr lang="en-US"/>
                    </a:p>
                  </a:txBody>
                  <a:tcPr/>
                </a:tc>
                <a:tc>
                  <a:txBody>
                    <a:bodyPr/>
                    <a:lstStyle/>
                    <a:p>
                      <a:pPr marL="0" marR="0">
                        <a:lnSpc>
                          <a:spcPct val="115000"/>
                        </a:lnSpc>
                        <a:spcBef>
                          <a:spcPts val="0"/>
                        </a:spcBef>
                        <a:spcAft>
                          <a:spcPts val="0"/>
                        </a:spcAft>
                      </a:pPr>
                      <a:r>
                        <a:rPr lang="en-US" sz="900" spc="-10" baseline="0" dirty="0">
                          <a:effectLst/>
                          <a:latin typeface="Arial" panose="020B0604020202020204" pitchFamily="34" charset="0"/>
                          <a:ea typeface="Calibri" panose="020F0502020204030204" pitchFamily="34" charset="0"/>
                          <a:cs typeface="Times New Roman" panose="02020603050405020304" pitchFamily="18" charset="0"/>
                        </a:rPr>
                        <a:t>A) Scalable and gender-responsive processing technologies are used by national and international development partners, the private sector and community-level organizations in at least 1 priority country</a:t>
                      </a:r>
                      <a:endParaRPr lang="en-US" sz="900" spc="-10" baseline="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panose="020B0604020202020204" pitchFamily="34" charset="0"/>
                          <a:ea typeface="Calibri" panose="020F0502020204030204" pitchFamily="34" charset="0"/>
                          <a:cs typeface="Times New Roman" panose="02020603050405020304" pitchFamily="18" charset="0"/>
                        </a:rPr>
                        <a:t>X</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45227">
                <a:tc rowSpan="6">
                  <a:txBody>
                    <a:bodyPr/>
                    <a:lstStyle/>
                    <a:p>
                      <a:pPr marL="0" marR="0" algn="ctr">
                        <a:lnSpc>
                          <a:spcPct val="115000"/>
                        </a:lnSpc>
                        <a:spcBef>
                          <a:spcPts val="0"/>
                        </a:spcBef>
                        <a:spcAft>
                          <a:spcPts val="0"/>
                        </a:spcAft>
                      </a:pPr>
                      <a:r>
                        <a:rPr lang="en-US" sz="900" b="1" dirty="0">
                          <a:effectLst/>
                          <a:latin typeface="Arial" panose="020B0604020202020204" pitchFamily="34" charset="0"/>
                          <a:ea typeface="Calibri" panose="020F0502020204030204" pitchFamily="34" charset="0"/>
                          <a:cs typeface="Times New Roman" panose="02020603050405020304" pitchFamily="18" charset="0"/>
                        </a:rPr>
                        <a:t>Agronomic practices and use of indigenous rangeland species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panose="020B0604020202020204" pitchFamily="34" charset="0"/>
                          <a:ea typeface="Calibri" panose="020F0502020204030204" pitchFamily="34" charset="0"/>
                          <a:cs typeface="Times New Roman" panose="02020603050405020304" pitchFamily="18" charset="0"/>
                        </a:rPr>
                        <a:t>Main deliverables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1) Identify 3 to 5 well adapted rangeland species with high productivity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Discovery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Delivery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Transformation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2) Identify and promote sustainable rangeland management practices for each selected ecosystem</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Discovery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Delivery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Transformation</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245227">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panose="020B0604020202020204" pitchFamily="34" charset="0"/>
                          <a:ea typeface="Calibri" panose="020F0502020204030204" pitchFamily="34" charset="0"/>
                          <a:cs typeface="Times New Roman" panose="02020603050405020304" pitchFamily="18" charset="0"/>
                        </a:rPr>
                        <a:t>Milestones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384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effectLst/>
                          <a:latin typeface="Arial" panose="020B0604020202020204" pitchFamily="34" charset="0"/>
                          <a:ea typeface="Calibri" panose="020F0502020204030204" pitchFamily="34" charset="0"/>
                          <a:cs typeface="Times New Roman" panose="02020603050405020304" pitchFamily="18" charset="0"/>
                        </a:rPr>
                        <a:t>A) Livestock producers apply management strategies to conserve/rehabilitate rangelands and use diets that increase productivity in 1 priority country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a:effectLst/>
                          <a:latin typeface="Arial" panose="020B0604020202020204" pitchFamily="34" charset="0"/>
                          <a:ea typeface="Calibri" panose="020F0502020204030204" pitchFamily="34" charset="0"/>
                          <a:cs typeface="Times New Roman" panose="02020603050405020304" pitchFamily="18" charset="0"/>
                        </a:rPr>
                        <a:t>X</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8413">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panose="020B0604020202020204" pitchFamily="34" charset="0"/>
                          <a:ea typeface="Calibri" panose="020F0502020204030204" pitchFamily="34" charset="0"/>
                          <a:cs typeface="Times New Roman" panose="02020603050405020304" pitchFamily="18" charset="0"/>
                        </a:rPr>
                        <a:t>B) Livestock producers apply management strategies to conserve/rehabilitate rangelands and use diets that increase productivity in 1 priority country in a further 2 priority countries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panose="020B0604020202020204" pitchFamily="34" charset="0"/>
                          <a:ea typeface="Calibri" panose="020F0502020204030204" pitchFamily="34"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panose="020B0604020202020204" pitchFamily="34" charset="0"/>
                          <a:ea typeface="Calibri" panose="020F0502020204030204" pitchFamily="34" charset="0"/>
                          <a:cs typeface="Times New Roman" panose="02020603050405020304" pitchFamily="18" charset="0"/>
                        </a:rPr>
                        <a:t>X</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6" name="TextBox 8"/>
          <p:cNvSpPr txBox="1">
            <a:spLocks noChangeArrowheads="1"/>
          </p:cNvSpPr>
          <p:nvPr/>
        </p:nvSpPr>
        <p:spPr bwMode="auto">
          <a:xfrm>
            <a:off x="1820091" y="148212"/>
            <a:ext cx="1010103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Gantt-Chart </a:t>
            </a:r>
            <a:r>
              <a:rPr lang="en-US" altLang="es-CO" sz="2400" b="1" dirty="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for </a:t>
            </a:r>
            <a:r>
              <a:rPr lang="en-US" altLang="es-CO" sz="2400" b="1" dirty="0" smtClean="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COA</a:t>
            </a:r>
            <a:r>
              <a:rPr lang="en-US" altLang="es-CO" sz="2400" b="1" dirty="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3</a:t>
            </a:r>
            <a:r>
              <a:rPr lang="en-US" altLang="es-CO" sz="2400" b="1" dirty="0" smtClean="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a:t>
            </a:r>
          </a:p>
          <a:p>
            <a:pPr eaLnBrk="1" hangingPunct="1"/>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Discovery </a:t>
            </a:r>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to Scaling Pathway – Main deliverables and Milestones 2019-2022</a:t>
            </a:r>
          </a:p>
        </p:txBody>
      </p:sp>
    </p:spTree>
    <p:extLst>
      <p:ext uri="{BB962C8B-B14F-4D97-AF65-F5344CB8AC3E}">
        <p14:creationId xmlns:p14="http://schemas.microsoft.com/office/powerpoint/2010/main" val="23887484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47405801"/>
              </p:ext>
            </p:extLst>
          </p:nvPr>
        </p:nvGraphicFramePr>
        <p:xfrm>
          <a:off x="214184" y="1060027"/>
          <a:ext cx="11704320" cy="2151259"/>
        </p:xfrm>
        <a:graphic>
          <a:graphicData uri="http://schemas.openxmlformats.org/drawingml/2006/table">
            <a:tbl>
              <a:tblPr firstRow="1" firstCol="1" bandRow="1">
                <a:tableStyleId>{1E171933-4619-4E11-9A3F-F7608DF75F80}</a:tableStyleId>
              </a:tblPr>
              <a:tblGrid>
                <a:gridCol w="3901440"/>
                <a:gridCol w="3901440"/>
                <a:gridCol w="3901440"/>
              </a:tblGrid>
              <a:tr h="368179">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(bilateral funding)</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80%) </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485686">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on-farm</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c>
                  <a:txBody>
                    <a:bodyPr/>
                    <a:lstStyle/>
                    <a:p>
                      <a:pPr marL="228600" indent="-228600" algn="l" fontAlgn="t">
                        <a:buFont typeface="+mj-lt"/>
                        <a:buAutoNum type="arabicPeriod"/>
                      </a:pP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Gender-specific labor availability characterized in three districts in Malawi and the state of Odisha in India.</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Feed interventions chose match labor availability in three districts in Malawi and the state of Odisha in India.</a:t>
                      </a:r>
                      <a:endPar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c>
                  <a:txBody>
                    <a:bodyPr/>
                    <a:lstStyle/>
                    <a:p>
                      <a:pPr marL="228600" indent="-228600" algn="l" fontAlgn="t">
                        <a:buFont typeface="+mj-lt"/>
                        <a:buAutoNum type="arabicPeriod"/>
                      </a:pP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Gender-specific labor availability characterized in Ethiopia</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Feed interventions chose match labor availability in Ethiopia</a:t>
                      </a:r>
                      <a:endPar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r>
              <a:tr h="0">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off-farm</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Ration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balancing options, least costs diets and feed substitution option delivered for in three districts in Malawi and the state of Odisha in India</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Ration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balancing options, least costs diets and feed substitution option delivered for Ethiopia</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r>
              <a:tr h="0">
                <a:tc>
                  <a:txBody>
                    <a:bodyPr/>
                    <a:lstStyle/>
                    <a:p>
                      <a:pPr algn="l" fontAlgn="t"/>
                      <a:r>
                        <a:rPr lang="en-US" sz="11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a:t>
                      </a:r>
                      <a:endParaRPr lang="en-US" sz="11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c>
                  <a:txBody>
                    <a:bodyPr/>
                    <a:lstStyle/>
                    <a:p>
                      <a:pPr marL="342900" indent="-3429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New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rations in combination with cactus (in India) and forage/legume options (in Afghanistan) developed</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tc>
              </a:tr>
            </a:tbl>
          </a:graphicData>
        </a:graphic>
      </p:graphicFrame>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COA3 </a:t>
            </a:r>
            <a:r>
              <a:rPr lang="en-US" altLang="es-CO" sz="2400" b="1" dirty="0" err="1" smtClean="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94603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87474287"/>
              </p:ext>
            </p:extLst>
          </p:nvPr>
        </p:nvGraphicFramePr>
        <p:xfrm>
          <a:off x="216801" y="1120345"/>
          <a:ext cx="11704325" cy="5836158"/>
        </p:xfrm>
        <a:graphic>
          <a:graphicData uri="http://schemas.openxmlformats.org/drawingml/2006/table">
            <a:tbl>
              <a:tblPr firstRow="1" firstCol="1" bandRow="1">
                <a:tableStyleId>{69012ECD-51FC-41F1-AA8D-1B2483CD663E}</a:tableStyleId>
              </a:tblPr>
              <a:tblGrid>
                <a:gridCol w="1068302"/>
                <a:gridCol w="5305167"/>
                <a:gridCol w="888476"/>
                <a:gridCol w="888476"/>
                <a:gridCol w="888476"/>
                <a:gridCol w="888476"/>
                <a:gridCol w="888476"/>
                <a:gridCol w="888476"/>
              </a:tblGrid>
              <a:tr h="149713">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Activity</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 &amp; 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2019</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2020</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2021</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2022</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149713">
                <a:tc rowSpan="8">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49713">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1) Knowledge generation</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5020">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2) Development of </a:t>
                      </a:r>
                      <a:r>
                        <a:rPr lang="en-US" sz="9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Piloting/testing business models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r>
              <a:tr h="149713">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4) Evaluation of business models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49713">
                <a:tc vMerge="1">
                  <a:txBody>
                    <a:bodyPr/>
                    <a:lstStyle/>
                    <a:p>
                      <a:endParaRPr lang="en-US"/>
                    </a:p>
                  </a:txBody>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1642">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A) Inclusive business models for improved supply of forages and feed processing systems tested and validated by multiple partners across 4 priority countries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01642">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B) Inclusive business models for improved supply of forages and feed processing systems tested and validated by multiple partners across further 3 priority countries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rowSpan="7">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Extension approaches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1) Identification of knowledge gaps / Evaluation of existing extension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49713">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2) Design and piloting of new extension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F0"/>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hMerge="1">
                  <a:txBody>
                    <a:bodyPr/>
                    <a:lstStyle/>
                    <a:p>
                      <a:endParaRPr lang="en-US"/>
                    </a:p>
                  </a:txBody>
                  <a:tcP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vMerge="1">
                  <a:txBody>
                    <a:bodyPr/>
                    <a:lstStyle/>
                    <a:p>
                      <a:endParaRPr lang="en-US"/>
                    </a:p>
                  </a:txBody>
                  <a:tcPr/>
                </a:tc>
                <a:tc>
                  <a:txBody>
                    <a:bodyPr/>
                    <a:lstStyle/>
                    <a:p>
                      <a:pPr marL="0" marR="0">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3) Evaluation of new extension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68580" marR="68580" marT="0" marB="0"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458264">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A) National and international development partners and other VC actors pilot test at least 4 extension approaches (including at least 1 that improves women’s access to information) in at least 1 CRP focus country</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58264">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B) National and international development partners and other VC actors adopt and scale up at least 2 of the tested extension approaches (including at least 1 that improves women’s access to information) in 5 priority countries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rowSpan="10">
                  <a:txBody>
                    <a:bodyPr/>
                    <a:lstStyle/>
                    <a:p>
                      <a:pPr marL="0" marR="0" algn="ctr">
                        <a:lnSpc>
                          <a:spcPct val="115000"/>
                        </a:lnSpc>
                        <a:spcBef>
                          <a:spcPts val="0"/>
                        </a:spcBef>
                        <a:spcAft>
                          <a:spcPts val="0"/>
                        </a:spcAft>
                      </a:pPr>
                      <a:r>
                        <a:rPr lang="en-US" sz="900" b="1">
                          <a:effectLst/>
                          <a:latin typeface="Arial Unicode MS" panose="020B0604020202020204" pitchFamily="34" charset="-128"/>
                          <a:ea typeface="Arial Unicode MS" panose="020B0604020202020204" pitchFamily="34" charset="-128"/>
                          <a:cs typeface="Arial Unicode MS" panose="020B0604020202020204" pitchFamily="34" charset="-128"/>
                        </a:rPr>
                        <a:t>Linkages</a:t>
                      </a:r>
                      <a:endParaRPr lang="en-US" sz="9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Main deliverables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1) Knowledge sharing</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49713">
                <a:tc vMerge="1">
                  <a:txBody>
                    <a:bodyPr/>
                    <a:lstStyle/>
                    <a:p>
                      <a:endParaRPr lang="en-US"/>
                    </a:p>
                  </a:txBody>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2) Partner scoping and assessment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3) Co-design of new scaling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Discovery</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B0F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4) Test new scaling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gridSpan="2">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5) Evaluate new scaling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Delivery</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Transformation</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4971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u="sng" dirty="0">
                          <a:effectLst/>
                          <a:latin typeface="Arial Unicode MS" panose="020B0604020202020204" pitchFamily="34" charset="-128"/>
                          <a:ea typeface="Arial Unicode MS" panose="020B0604020202020204" pitchFamily="34" charset="-128"/>
                          <a:cs typeface="Arial Unicode MS" panose="020B0604020202020204" pitchFamily="34" charset="-128"/>
                        </a:rPr>
                        <a:t>Milestones</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0164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A) Co-creation with development and private-sector partners of up to 100 SMEs in decentralized feed processing, forage marketing or seed multiplication, in 4 priority countries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8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8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8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58264">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B) Increased uptake and impact of improved feeds and forages and processing technologies, with a particular focus on women, young people and other marginalized groups (proof of concept) in 3 priority countries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b="1">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90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58264">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C) Increased uptake and impact of improved feeds and forages and processing technologies, with a particular focus on women, young people and other marginalized groups (proof of concept) in further 2 priority countries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68580" marR="6858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900" b="1" dirty="0">
                          <a:effectLst/>
                          <a:latin typeface="Arial Unicode MS" panose="020B0604020202020204" pitchFamily="34" charset="-128"/>
                          <a:ea typeface="Arial Unicode MS" panose="020B0604020202020204" pitchFamily="34" charset="-128"/>
                          <a:cs typeface="Arial Unicode MS" panose="020B0604020202020204" pitchFamily="34" charset="-128"/>
                        </a:rPr>
                        <a:t>X</a:t>
                      </a:r>
                      <a:endParaRPr lang="en-US" sz="9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6" name="TextBox 8"/>
          <p:cNvSpPr txBox="1">
            <a:spLocks noChangeArrowheads="1"/>
          </p:cNvSpPr>
          <p:nvPr/>
        </p:nvSpPr>
        <p:spPr bwMode="auto">
          <a:xfrm>
            <a:off x="1820091" y="148212"/>
            <a:ext cx="1010103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Gantt-Chart </a:t>
            </a:r>
            <a:r>
              <a:rPr lang="en-US" altLang="es-CO" sz="2400" b="1"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for </a:t>
            </a:r>
            <a:r>
              <a:rPr lang="en-US" altLang="es-CO" sz="240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COA4:</a:t>
            </a:r>
          </a:p>
          <a:p>
            <a:pPr eaLnBrk="1" hangingPunct="1"/>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Discovery </a:t>
            </a:r>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to Scaling Pathway – Main deliverables and Milestones 2019-2022</a:t>
            </a:r>
          </a:p>
        </p:txBody>
      </p:sp>
    </p:spTree>
    <p:extLst>
      <p:ext uri="{BB962C8B-B14F-4D97-AF65-F5344CB8AC3E}">
        <p14:creationId xmlns:p14="http://schemas.microsoft.com/office/powerpoint/2010/main" val="2328883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930398479"/>
              </p:ext>
            </p:extLst>
          </p:nvPr>
        </p:nvGraphicFramePr>
        <p:xfrm>
          <a:off x="214184" y="1018903"/>
          <a:ext cx="11704320" cy="5601062"/>
        </p:xfrm>
        <a:graphic>
          <a:graphicData uri="http://schemas.openxmlformats.org/drawingml/2006/table">
            <a:tbl>
              <a:tblPr firstRow="1" firstCol="1" bandRow="1">
                <a:tableStyleId>{10A1B5D5-9B99-4C35-A422-299274C87663}</a:tableStyleId>
              </a:tblPr>
              <a:tblGrid>
                <a:gridCol w="2346136"/>
                <a:gridCol w="5251269"/>
                <a:gridCol w="4106915"/>
              </a:tblGrid>
              <a:tr h="265972">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(bilateral funding)</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80%) </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anchor="ctr"/>
                </a:tc>
              </a:tr>
              <a:tr h="1720997">
                <a:tc>
                  <a:txBody>
                    <a:bodyPr/>
                    <a:lstStyle/>
                    <a:p>
                      <a:pPr algn="l" fontAlgn="t"/>
                      <a:r>
                        <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 seed supply, feed transaction and processing</a:t>
                      </a:r>
                    </a:p>
                  </a:txBody>
                  <a:tcPr marL="45720" marR="0" marT="0" marB="0" anchor="ctr"/>
                </a:tc>
                <a:tc>
                  <a:txBody>
                    <a:bodyPr/>
                    <a:lstStyle/>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new feed processing technologies tested for business suitability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new business plans developed for feed processing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Identification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potential feeds and forage technologies for scaling together with scientists, private sector, development partners and farmers (in Kenya, Rwanda, Tanzania, Ethiopia</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Stakeholder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analysis in Tunisia and Ethiopia to develop linkages between public and private actors of the feed production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business</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Situation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Analysis of seed systems in Kenya and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Ethiopia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new business approaches for feed and forage production and processing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Kenya)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Cost-</a:t>
                      </a:r>
                      <a:r>
                        <a:rPr lang="en-US" sz="1100" b="0" i="0" u="none" strike="noStrike" dirty="0" err="1">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benfit</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analysis presented for forage technologies in Colombia and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Nicaragua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Adoption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factors for improved forage technologies identified for Colombia and Kenya</a:t>
                      </a:r>
                    </a:p>
                  </a:txBody>
                  <a:tcPr marL="45720" marR="0" marT="0" marB="0" anchor="ctr"/>
                </a:tc>
              </a:tr>
              <a:tr h="1032598">
                <a:tc>
                  <a:txBody>
                    <a:bodyPr/>
                    <a:lstStyle/>
                    <a:p>
                      <a:pPr algn="l" fontAlgn="t"/>
                      <a:r>
                        <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Extension approaches</a:t>
                      </a:r>
                    </a:p>
                  </a:txBody>
                  <a:tcPr marL="45720" marR="0" marT="0" marB="0" anchor="ctr"/>
                </a:tc>
                <a:tc>
                  <a:txBody>
                    <a:bodyPr/>
                    <a:lstStyle/>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Implementation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4 different extension approaches for livestock producers introducing 3 new technologies (feed blocks, new barley seed variety, fertility planning)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new extension material for novel feeds and forage technologies together with scientists, private sector, development partners and farmers (in Kenya, Rwanda, Tanzania, Ethiopia)</a:t>
                      </a:r>
                    </a:p>
                  </a:txBody>
                  <a:tcPr marL="45720" marR="0" marT="0" marB="0" anchor="ctr"/>
                </a:tc>
                <a:tc>
                  <a:txBody>
                    <a:bodyPr/>
                    <a:lstStyle/>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Training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5 barley and other feed crops seed producers on seed production and evaluation of the training approach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radio material for scaling of feeds and forages technologies (in Kenya</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2581495">
                <a:tc>
                  <a:txBody>
                    <a:bodyPr/>
                    <a:lstStyle/>
                    <a:p>
                      <a:pPr algn="l" fontAlgn="t"/>
                      <a:r>
                        <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Private sector producer linkages</a:t>
                      </a:r>
                    </a:p>
                  </a:txBody>
                  <a:tcPr marL="45720" marR="0" marT="0" marB="0" anchor="ctr"/>
                </a:tc>
                <a:tc>
                  <a:txBody>
                    <a:bodyPr/>
                    <a:lstStyle/>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Innovation Platform meetings organized for feed resources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Assessment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potential partners for scaling of feeds and forage technologies (in Rwanda,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Exchange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with the dairy sector in Rwanda in order to identify feeds and forage upscaling approaches for the future (in Rwanda and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1 feeds and forages upscaling approach together with the dairy sector and its farmers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Kenya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CIAT's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forage concepts discussed with the stakeholders of the Colombian Roundtable for Sustainable Cattle Production. A report will be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provided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CIAT's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forage concepts promoted to a broad range of actors of the cattle and dairy VCs in Colombia in coordination with the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Colombian Roundtable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 Sustainable Cattle Production. A report will be provided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Seeds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and planting material available through 2 Village-Based Seed Enterprises (VBSEs), and 4 community-managed plantations in Afghanistan</a:t>
                      </a:r>
                    </a:p>
                  </a:txBody>
                  <a:tcPr marL="45720" marR="0" marT="0" marB="0" anchor="ctr"/>
                </a:tc>
                <a:tc>
                  <a:txBody>
                    <a:bodyPr/>
                    <a:lstStyle/>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Evaluation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the innovation platforms performance and elaboration of lessons learned in order to improve such interventions or search for alternatives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Training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of stakeholders on agricultural innovations and the innovation platform concept (in </a:t>
                      </a: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Kenya)</a:t>
                      </a:r>
                    </a:p>
                    <a:p>
                      <a:pPr marL="228600" indent="-228600" algn="l" fontAlgn="t">
                        <a:buFont typeface="+mj-lt"/>
                        <a:buAutoNum type="arabicPeriod"/>
                      </a:pPr>
                      <a:r>
                        <a:rPr lang="en-US" sz="11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a:t>
                      </a:r>
                      <a: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Innovation Platform meetings organized for feeds and forages technologies (Central and Western Kenya) </a:t>
                      </a:r>
                      <a:br>
                        <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b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bl>
          </a:graphicData>
        </a:graphic>
      </p:graphicFrame>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COA4 </a:t>
            </a:r>
            <a:r>
              <a:rPr lang="en-US" altLang="es-CO" sz="2400" b="1" dirty="0" err="1"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4074245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79752723"/>
              </p:ext>
            </p:extLst>
          </p:nvPr>
        </p:nvGraphicFramePr>
        <p:xfrm>
          <a:off x="252549" y="1062456"/>
          <a:ext cx="6844935" cy="5617026"/>
        </p:xfrm>
        <a:graphic>
          <a:graphicData uri="http://schemas.openxmlformats.org/drawingml/2006/table">
            <a:tbl>
              <a:tblPr firstRow="1" firstCol="1" lastRow="1">
                <a:tableStyleId>{793D81CF-94F2-401A-BA57-92F5A7B2D0C5}</a:tableStyleId>
              </a:tblPr>
              <a:tblGrid>
                <a:gridCol w="2151267"/>
                <a:gridCol w="782278"/>
                <a:gridCol w="782278"/>
                <a:gridCol w="782278"/>
                <a:gridCol w="782278"/>
                <a:gridCol w="782278"/>
                <a:gridCol w="782278"/>
              </a:tblGrid>
              <a:tr h="208038">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Total budget in USD</a:t>
                      </a:r>
                      <a:endParaRPr lang="en-US" sz="900" b="0" i="1"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CIAT</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ICARDA</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ILRI</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SLU</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SI FP</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tx1">
                        <a:lumMod val="65000"/>
                        <a:lumOff val="35000"/>
                      </a:schemeClr>
                    </a:solidFill>
                  </a:tcP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FP management</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82,870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82,870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FP management comms</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26,253</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26,253</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FP management 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109,123</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82,870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26,253</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1</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187,481</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37,249</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19,625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57,683</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72,924</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1 gender</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2,917</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2,188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9,480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1 impact</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1 capdev</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8,751</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7,292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1 comms</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13,856</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5,834</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1 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239,257</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53,293</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19,625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59,870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106,469</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2</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857,497</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383,725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163,116</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310,655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2 gender</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2,917</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2,188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9,480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2 capdev</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8,751</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7,292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2 comms</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2 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888,854</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393,934</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163,116</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312,843</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18,960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3</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181,035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40,875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125,575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3 gender</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2,917</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2,188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9,480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3 capdev</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8,751</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7,292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3 comms</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3 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212,392</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10,209</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40,875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127,763</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18,960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4</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287,303</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160,666</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56,995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25,888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29,170</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4 gender</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2,917</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2,188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9,480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4 impact</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4 capdev</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8,751</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7,292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1,458</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Cluster 4 comms</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8,022</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4 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333,245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170,875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56,995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28,076</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14,585</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62,714</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solidFill>
                      <a:schemeClr val="bg1">
                        <a:lumMod val="85000"/>
                      </a:schemeClr>
                    </a:solidFill>
                  </a:tcPr>
                </a:tc>
              </a:tr>
              <a:tr h="208038">
                <a:tc>
                  <a:txBody>
                    <a:bodyPr/>
                    <a:lstStyle/>
                    <a:p>
                      <a:pPr algn="l"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GRAN TOTAL</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1,782,870</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711,182</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280,611</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528,552</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29,170</a:t>
                      </a:r>
                      <a:endParaRPr lang="en-US" sz="9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c>
                  <a:txBody>
                    <a:bodyPr/>
                    <a:lstStyle/>
                    <a:p>
                      <a:pPr algn="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233,356</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marT="0"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282945263"/>
              </p:ext>
            </p:extLst>
          </p:nvPr>
        </p:nvGraphicFramePr>
        <p:xfrm>
          <a:off x="7813404" y="3108971"/>
          <a:ext cx="3237774" cy="1219200"/>
        </p:xfrm>
        <a:graphic>
          <a:graphicData uri="http://schemas.openxmlformats.org/drawingml/2006/table">
            <a:tbl>
              <a:tblPr firstRow="1" firstCol="1" bandRow="1">
                <a:tableStyleId>{793D81CF-94F2-401A-BA57-92F5A7B2D0C5}</a:tableStyleId>
              </a:tblPr>
              <a:tblGrid>
                <a:gridCol w="1618887"/>
                <a:gridCol w="1618887"/>
              </a:tblGrid>
              <a:tr h="217282">
                <a:tc>
                  <a:txBody>
                    <a:bodyPr/>
                    <a:lstStyle/>
                    <a:p>
                      <a:pPr algn="ctr" fontAlgn="b"/>
                      <a:r>
                        <a:rPr lang="en-US" sz="1000" u="none" strike="noStrike" kern="12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Cluster</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c>
                  <a:txBody>
                    <a:bodyPr/>
                    <a:lstStyle/>
                    <a:p>
                      <a:pPr algn="ctr" fontAlgn="b"/>
                      <a:r>
                        <a:rPr lang="en-US" sz="1000" u="none" strike="noStrike" kern="12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USD</a:t>
                      </a:r>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solidFill>
                      <a:schemeClr val="tx1">
                        <a:lumMod val="65000"/>
                        <a:lumOff val="35000"/>
                      </a:schemeClr>
                    </a:solidFill>
                  </a:tcPr>
                </a:tc>
              </a:tr>
              <a:tr h="217282">
                <a:tc>
                  <a:txBody>
                    <a:bodyPr/>
                    <a:lstStyle/>
                    <a:p>
                      <a:pPr algn="l" fontAlgn="b"/>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1</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r" fontAlgn="b"/>
                      <a:r>
                        <a:rPr lang="en-US" sz="1000" u="none" strike="noStrike" kern="1200">
                          <a:effectLst/>
                          <a:latin typeface="Arial Unicode MS" panose="020B0604020202020204" pitchFamily="34" charset="-128"/>
                          <a:ea typeface="Arial Unicode MS" panose="020B0604020202020204" pitchFamily="34" charset="-128"/>
                          <a:cs typeface="Arial Unicode MS" panose="020B0604020202020204" pitchFamily="34" charset="-128"/>
                        </a:rPr>
                        <a:t>125,000</a:t>
                      </a:r>
                      <a:endParaRPr lang="en-US" sz="1000" u="none" strike="noStrike" kern="120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217282">
                <a:tc>
                  <a:txBody>
                    <a:bodyPr/>
                    <a:lstStyle/>
                    <a:p>
                      <a:pPr algn="l" fontAlgn="b"/>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2</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r" fontAlgn="b"/>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1,010,000</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217282">
                <a:tc>
                  <a:txBody>
                    <a:bodyPr/>
                    <a:lstStyle/>
                    <a:p>
                      <a:pPr algn="l" fontAlgn="b"/>
                      <a:r>
                        <a:rPr lang="en-US" sz="1000" u="none" strike="noStrike" kern="1200">
                          <a:effectLst/>
                          <a:latin typeface="Arial Unicode MS" panose="020B0604020202020204" pitchFamily="34" charset="-128"/>
                          <a:ea typeface="Arial Unicode MS" panose="020B0604020202020204" pitchFamily="34" charset="-128"/>
                          <a:cs typeface="Arial Unicode MS" panose="020B0604020202020204" pitchFamily="34" charset="-128"/>
                        </a:rPr>
                        <a:t>Cluster 3</a:t>
                      </a:r>
                      <a:endParaRPr lang="en-US" sz="1000" u="none" strike="noStrike" kern="120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r" fontAlgn="b"/>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456,009</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r h="228146">
                <a:tc>
                  <a:txBody>
                    <a:bodyPr/>
                    <a:lstStyle/>
                    <a:p>
                      <a:pPr algn="l" fontAlgn="b"/>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Cluster 4</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c>
                  <a:txBody>
                    <a:bodyPr/>
                    <a:lstStyle/>
                    <a:p>
                      <a:pPr algn="r" fontAlgn="b"/>
                      <a:r>
                        <a:rPr lang="en-US" sz="10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618,549</a:t>
                      </a:r>
                      <a:endParaRPr lang="en-US" sz="1000" u="none" strike="noStrike" kern="1200" dirty="0">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a:tc>
              </a:tr>
            </a:tbl>
          </a:graphicData>
        </a:graphic>
      </p:graphicFrame>
      <p:sp>
        <p:nvSpPr>
          <p:cNvPr id="6" name="Rectangle 5"/>
          <p:cNvSpPr/>
          <p:nvPr/>
        </p:nvSpPr>
        <p:spPr>
          <a:xfrm>
            <a:off x="7813404" y="2690957"/>
            <a:ext cx="3300904" cy="369332"/>
          </a:xfrm>
          <a:prstGeom prst="rect">
            <a:avLst/>
          </a:prstGeom>
        </p:spPr>
        <p:txBody>
          <a:bodyPr wrap="none">
            <a:spAutoFit/>
          </a:bodyPr>
          <a:lstStyle/>
          <a:p>
            <a:r>
              <a:rPr lang="pl-PL"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Bilateral funding secured 2018</a:t>
            </a:r>
          </a:p>
        </p:txBody>
      </p:sp>
      <p:sp>
        <p:nvSpPr>
          <p:cNvPr id="8" name="TextBox 8"/>
          <p:cNvSpPr txBox="1">
            <a:spLocks noChangeArrowheads="1"/>
          </p:cNvSpPr>
          <p:nvPr/>
        </p:nvSpPr>
        <p:spPr bwMode="auto">
          <a:xfrm>
            <a:off x="1820091" y="148212"/>
            <a:ext cx="5625738"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Budget per CoA W1/2 and W3/</a:t>
            </a:r>
            <a:r>
              <a:rPr lang="en-US" sz="2400" b="1" dirty="0" err="1">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bilaterals</a:t>
            </a:r>
            <a:endParaRPr 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r>
              <a:rPr lang="pl-PL" altLang="es-CO" dirty="0">
                <a:latin typeface="Arial Unicode MS" panose="020B0604020202020204" pitchFamily="34" charset="-128"/>
                <a:ea typeface="Arial Unicode MS" panose="020B0604020202020204" pitchFamily="34" charset="-128"/>
                <a:cs typeface="Arial Unicode MS" panose="020B0604020202020204" pitchFamily="34" charset="-128"/>
              </a:rPr>
              <a:t>80% USD 1,782,870 W1/2 Scenario </a:t>
            </a:r>
          </a:p>
        </p:txBody>
      </p:sp>
    </p:spTree>
    <p:extLst>
      <p:ext uri="{BB962C8B-B14F-4D97-AF65-F5344CB8AC3E}">
        <p14:creationId xmlns:p14="http://schemas.microsoft.com/office/powerpoint/2010/main" val="649330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97141849"/>
              </p:ext>
            </p:extLst>
          </p:nvPr>
        </p:nvGraphicFramePr>
        <p:xfrm>
          <a:off x="280085" y="1263831"/>
          <a:ext cx="11459068" cy="4348176"/>
        </p:xfrm>
        <a:graphic>
          <a:graphicData uri="http://schemas.openxmlformats.org/drawingml/2006/table">
            <a:tbl>
              <a:tblPr firstRow="1" firstCol="1" bandRow="1">
                <a:tableStyleId>{793D81CF-94F2-401A-BA57-92F5A7B2D0C5}</a:tableStyleId>
              </a:tblPr>
              <a:tblGrid>
                <a:gridCol w="616898"/>
                <a:gridCol w="8081554"/>
                <a:gridCol w="1419497"/>
                <a:gridCol w="1341119"/>
              </a:tblGrid>
              <a:tr h="347950">
                <a:tc>
                  <a:txBody>
                    <a:bodyPr/>
                    <a:lstStyle/>
                    <a:p>
                      <a:pPr algn="l" fontAlgn="b"/>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solidFill>
                      <a:schemeClr val="tx1">
                        <a:lumMod val="65000"/>
                        <a:lumOff val="35000"/>
                      </a:schemeClr>
                    </a:solidFill>
                  </a:tcPr>
                </a:tc>
                <a:tc>
                  <a:txBody>
                    <a:bodyPr/>
                    <a:lstStyle/>
                    <a:p>
                      <a:pPr algn="l"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Major research lines</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solidFill>
                      <a:schemeClr val="tx1">
                        <a:lumMod val="65000"/>
                        <a:lumOff val="35000"/>
                      </a:schemeClr>
                    </a:solidFill>
                  </a:tcPr>
                </a:tc>
                <a:tc>
                  <a:txBody>
                    <a:bodyPr/>
                    <a:lstStyle/>
                    <a:p>
                      <a:pPr algn="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USD W1/2</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solidFill>
                      <a:schemeClr val="tx1">
                        <a:lumMod val="65000"/>
                        <a:lumOff val="35000"/>
                      </a:schemeClr>
                    </a:solidFill>
                  </a:tcPr>
                </a:tc>
                <a:tc>
                  <a:txBody>
                    <a:bodyPr/>
                    <a:lstStyle/>
                    <a:p>
                      <a:pPr algn="l"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USD W3/bilateral</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solidFill>
                      <a:schemeClr val="tx1">
                        <a:lumMod val="65000"/>
                        <a:lumOff val="35000"/>
                      </a:schemeClr>
                    </a:solidFill>
                  </a:tcPr>
                </a:tc>
              </a:tr>
              <a:tr h="284569">
                <a:tc rowSpan="3">
                  <a:txBody>
                    <a:bodyPr/>
                    <a:lstStyle/>
                    <a:p>
                      <a:pPr algn="ctr"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Facilitating on-farm feed assessment and prioritization with local partners</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378994">
                <a:tc vMerge="1">
                  <a:txBody>
                    <a:bodyPr/>
                    <a:lstStyle/>
                    <a:p>
                      <a:endParaRPr lang="en-US"/>
                    </a:p>
                  </a:txBody>
                  <a:tcP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Developing large-scale feed assessments to support decision making and prioritization at national level</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407059">
                <a:tc vMerge="1">
                  <a:txBody>
                    <a:bodyPr/>
                    <a:lstStyle/>
                    <a:p>
                      <a:endParaRPr lang="en-US"/>
                    </a:p>
                  </a:txBody>
                  <a:tcPr/>
                </a:tc>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 to allow focused effort on likely feed intervention winners in key geographies</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125,000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378994">
                <a:tc rowSpan="3">
                  <a:txBody>
                    <a:bodyPr/>
                    <a:lstStyle/>
                    <a:p>
                      <a:pPr algn="ctr"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Selection and breeding of competitive, resource-efficient, highly productive and high quality forages</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475,000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870,000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447490">
                <a:tc vMerge="1">
                  <a:txBody>
                    <a:bodyPr/>
                    <a:lstStyle/>
                    <a:p>
                      <a:endParaRPr lang="en-US"/>
                    </a:p>
                  </a:txBody>
                  <a:tcP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Tools, Ontologies &amp;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Platforms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100,000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354391">
                <a:tc vMerge="1">
                  <a:txBody>
                    <a:bodyPr/>
                    <a:lstStyle/>
                    <a:p>
                      <a:endParaRPr lang="en-US"/>
                    </a:p>
                  </a:txBody>
                  <a:tcP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food-feed-crops with high nutritive value and feed biomass through genetic enhancement of crop cultivars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310,000</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140,000</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268494">
                <a:tc rowSpan="3">
                  <a:txBody>
                    <a:bodyPr/>
                    <a:lstStyle/>
                    <a:p>
                      <a:pPr algn="ctr"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on-farm</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90,000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242,000</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268494">
                <a:tc vMerge="1">
                  <a:txBody>
                    <a:bodyPr/>
                    <a:lstStyle/>
                    <a:p>
                      <a:endParaRPr lang="en-US"/>
                    </a:p>
                  </a:txBody>
                  <a:tcP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off-farm</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90,000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215,000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268494">
                <a:tc vMerge="1">
                  <a:txBody>
                    <a:bodyPr/>
                    <a:lstStyle/>
                    <a:p>
                      <a:endParaRPr lang="en-US"/>
                    </a:p>
                  </a:txBody>
                  <a:tcPr/>
                </a:tc>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40,000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268494">
                <a:tc rowSpan="3">
                  <a:txBody>
                    <a:bodyPr/>
                    <a:lstStyle/>
                    <a:p>
                      <a:pPr algn="ctr" fontAlgn="ct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4</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 seed supply, feed transaction and processing</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130,000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230,000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268494">
                <a:tc vMerge="1">
                  <a:txBody>
                    <a:bodyPr/>
                    <a:lstStyle/>
                    <a:p>
                      <a:endParaRPr lang="en-US"/>
                    </a:p>
                  </a:txBody>
                  <a:tcPr/>
                </a:tc>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Extension approaches</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130,000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210,000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268494">
                <a:tc vMerge="1">
                  <a:txBody>
                    <a:bodyPr/>
                    <a:lstStyle/>
                    <a:p>
                      <a:endParaRPr lang="en-US"/>
                    </a:p>
                  </a:txBody>
                  <a:tcPr/>
                </a:tc>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Private sector producer linkages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70,000</a:t>
                      </a:r>
                      <a:endParaRPr lang="en-US" sz="12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r" fontAlgn="b"/>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180,000</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bl>
          </a:graphicData>
        </a:graphic>
      </p:graphicFrame>
      <p:sp>
        <p:nvSpPr>
          <p:cNvPr id="5" name="TextBox 8"/>
          <p:cNvSpPr txBox="1">
            <a:spLocks noChangeArrowheads="1"/>
          </p:cNvSpPr>
          <p:nvPr/>
        </p:nvSpPr>
        <p:spPr bwMode="auto">
          <a:xfrm>
            <a:off x="1820091" y="148212"/>
            <a:ext cx="56257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Budget per key Outputs/Major research lines W1/2 and </a:t>
            </a:r>
            <a:r>
              <a:rPr lang="en-US"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W3/</a:t>
            </a:r>
            <a:r>
              <a:rPr lang="en-US" sz="2400" b="1" dirty="0" err="1"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Bilaterals</a:t>
            </a:r>
            <a:endParaRPr lang="en-US"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717785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9829" y="2276124"/>
            <a:ext cx="10511026" cy="3725122"/>
          </a:xfrm>
          <a:prstGeom prst="rect">
            <a:avLst/>
          </a:prstGeom>
          <a:noFill/>
        </p:spPr>
        <p:txBody>
          <a:bodyPr wrap="square">
            <a:spAutoFit/>
          </a:bodyPr>
          <a:lstStyle/>
          <a:p>
            <a:pPr marL="342900" indent="-342900" eaLnBrk="1" fontAlgn="auto" hangingPunct="1">
              <a:lnSpc>
                <a:spcPct val="110000"/>
              </a:lnSpc>
              <a:spcBef>
                <a:spcPts val="0"/>
              </a:spcBef>
              <a:spcAft>
                <a:spcPts val="0"/>
              </a:spcAft>
              <a:buFont typeface="Arial" panose="020B0604020202020204" pitchFamily="34" charset="0"/>
              <a:buChar char="•"/>
              <a:defRPr/>
            </a:pPr>
            <a:r>
              <a:rPr lang="en-US"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Synthesize global knowledge on livestock feed options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and package it into widely available tools for feed solution targeting (</a:t>
            </a:r>
            <a:r>
              <a:rPr lang="en-US" dirty="0">
                <a:solidFill>
                  <a:schemeClr val="accent1"/>
                </a:solidFill>
                <a:latin typeface="Arial Unicode MS" panose="020B0604020202020204" pitchFamily="34" charset="-128"/>
                <a:ea typeface="Arial Unicode MS" panose="020B0604020202020204" pitchFamily="34" charset="-128"/>
                <a:cs typeface="Arial Unicode MS" panose="020B0604020202020204" pitchFamily="34" charset="-128"/>
              </a:rPr>
              <a:t>Cluster 1</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t>
            </a:r>
          </a:p>
          <a:p>
            <a:pPr marL="342900" indent="-342900" eaLnBrk="1" fontAlgn="auto" hangingPunct="1">
              <a:lnSpc>
                <a:spcPct val="110000"/>
              </a:lnSpc>
              <a:spcBef>
                <a:spcPts val="0"/>
              </a:spcBef>
              <a:spcAft>
                <a:spcPts val="0"/>
              </a:spcAft>
              <a:buFont typeface="Arial" panose="020B0604020202020204" pitchFamily="34" charset="0"/>
              <a:buChar char="•"/>
              <a:defRPr/>
            </a:pPr>
            <a:r>
              <a:rPr lang="en-US"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Develop improved feed and forage genetic options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that are better suited to abiotic/biotic pressures such as drought and disease/pests and that improve the efficiency of livestock-tree-crop systems as a whole, achieving higher productivity at lower resource use (land, water, fertilizer, </a:t>
            </a:r>
            <a:r>
              <a:rPr lang="en-US" dirty="0" err="1">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labour</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among others) (</a:t>
            </a:r>
            <a:r>
              <a:rPr lang="en-US"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Cluster 2</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t>
            </a:r>
          </a:p>
          <a:p>
            <a:pPr marL="342900" indent="-342900" eaLnBrk="1" fontAlgn="auto" hangingPunct="1">
              <a:lnSpc>
                <a:spcPct val="110000"/>
              </a:lnSpc>
              <a:spcBef>
                <a:spcPts val="0"/>
              </a:spcBef>
              <a:spcAft>
                <a:spcPts val="0"/>
              </a:spcAft>
              <a:buFont typeface="Arial" panose="020B0604020202020204" pitchFamily="34" charset="0"/>
              <a:buChar char="•"/>
              <a:defRPr/>
            </a:pPr>
            <a:r>
              <a:rPr lang="en-US"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Target, test and disseminate feed, fodder and forage utilization and processing options to make better use of existing feed resources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 small-scale production systems undergoing rapid inclusive or fragile growth (</a:t>
            </a:r>
            <a:r>
              <a:rPr lang="en-US" dirty="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Cluster 3</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t>
            </a:r>
          </a:p>
          <a:p>
            <a:pPr marL="342900" indent="-342900" eaLnBrk="1" fontAlgn="auto" hangingPunct="1">
              <a:lnSpc>
                <a:spcPct val="110000"/>
              </a:lnSpc>
              <a:spcBef>
                <a:spcPts val="0"/>
              </a:spcBef>
              <a:spcAft>
                <a:spcPts val="0"/>
              </a:spcAft>
              <a:buFont typeface="Arial" panose="020B0604020202020204" pitchFamily="34" charset="0"/>
              <a:buChar char="•"/>
              <a:defRPr/>
            </a:pPr>
            <a:r>
              <a:rPr lang="en-US"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Take promising new and existing feed and forage technologies to scale</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by developing, testing and implementing innovative business models and scaling approaches together with the value chain stakeholders (</a:t>
            </a:r>
            <a:r>
              <a:rPr lang="en-US"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Cluster 4</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220" name="TextBox 8"/>
          <p:cNvSpPr txBox="1">
            <a:spLocks noChangeArrowheads="1"/>
          </p:cNvSpPr>
          <p:nvPr/>
        </p:nvSpPr>
        <p:spPr bwMode="auto">
          <a:xfrm>
            <a:off x="1836761" y="288573"/>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Key objectives</a:t>
            </a:r>
            <a:r>
              <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 outcomes and targets</a:t>
            </a:r>
          </a:p>
        </p:txBody>
      </p:sp>
      <p:sp>
        <p:nvSpPr>
          <p:cNvPr id="2" name="Rectangle 1"/>
          <p:cNvSpPr/>
          <p:nvPr/>
        </p:nvSpPr>
        <p:spPr>
          <a:xfrm>
            <a:off x="280085" y="1546699"/>
            <a:ext cx="3113353" cy="461665"/>
          </a:xfrm>
          <a:prstGeom prst="rect">
            <a:avLst/>
          </a:prstGeom>
        </p:spPr>
        <p:txBody>
          <a:bodyPr wrap="none">
            <a:spAutoFit/>
          </a:bodyPr>
          <a:lstStyle/>
          <a:p>
            <a:r>
              <a:rPr lang="en-GB" sz="2400" b="1" dirty="0" smtClean="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Flagship’s </a:t>
            </a:r>
            <a:r>
              <a:rPr lang="en-GB" sz="2400" b="1" dirty="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objectives </a:t>
            </a:r>
            <a:endParaRPr lang="en-US" sz="2400" dirty="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17899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39194407"/>
              </p:ext>
            </p:extLst>
          </p:nvPr>
        </p:nvGraphicFramePr>
        <p:xfrm>
          <a:off x="317909" y="1183198"/>
          <a:ext cx="11517040" cy="1874520"/>
        </p:xfrm>
        <a:graphic>
          <a:graphicData uri="http://schemas.openxmlformats.org/drawingml/2006/table">
            <a:tbl>
              <a:tblPr firstRow="1" firstCol="1" bandRow="1">
                <a:tableStyleId>{B301B821-A1FF-4177-AEE7-76D212191A09}</a:tableStyleId>
              </a:tblPr>
              <a:tblGrid>
                <a:gridCol w="3483232"/>
                <a:gridCol w="8033808"/>
              </a:tblGrid>
              <a:tr h="162910">
                <a:tc>
                  <a:txBody>
                    <a:bodyPr/>
                    <a:lstStyle/>
                    <a:p>
                      <a:pPr algn="ctr" fontAlgn="ct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COA1</a:t>
                      </a:r>
                      <a:r>
                        <a:rPr lang="en-US" sz="1100" u="none" strike="noStrike"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Major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(W1/2 100%)</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446690">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Facilitating on-farm feed assessment and prioritization with local partners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Evaluation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FEAST learning materials and modification in the light of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feedback</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Ration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balancer tool for sheep fattening </a:t>
                      </a:r>
                      <a:r>
                        <a:rPr lang="en-US" sz="11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targetted</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for use by rural (smallholder) farmers developed (may also be to as a "variable intensity ration utilization chart" for smallholder farmers); tested in Ethiopian SRVC. </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28752">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Developing large-scale feed assessments to support decision making and prioritization at national level</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Economic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foresight for understanding the role of investments in forages in Southeast Asia</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76048">
                <a:tc>
                  <a:txBody>
                    <a:bodyPr/>
                    <a:lstStyle/>
                    <a:p>
                      <a:pPr algn="l" fontAlgn="t"/>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 to allow focused effort on likely feed intervention winners in key geographies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Global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assessment of future hotspots for 3 case study feed interventions based on relevant global data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layers</a:t>
                      </a:r>
                    </a:p>
                    <a:p>
                      <a:pPr marL="228600" indent="-228600" algn="l" fontAlgn="t">
                        <a:buFont typeface="+mj-lt"/>
                        <a:buAutoNum type="arabicPeriod"/>
                      </a:pP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Further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in-depth revision of </a:t>
                      </a:r>
                      <a:r>
                        <a:rPr lang="en-US" sz="11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SoFT</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with experts in order to enhance user friendliness and content (workshop)</a:t>
                      </a:r>
                      <a:endParaRPr lang="en-US" sz="11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2601132"/>
              </p:ext>
            </p:extLst>
          </p:nvPr>
        </p:nvGraphicFramePr>
        <p:xfrm>
          <a:off x="317909" y="3283744"/>
          <a:ext cx="11517040" cy="2941320"/>
        </p:xfrm>
        <a:graphic>
          <a:graphicData uri="http://schemas.openxmlformats.org/drawingml/2006/table">
            <a:tbl>
              <a:tblPr firstRow="1" firstCol="1" bandRow="1">
                <a:tableStyleId>{9DCAF9ED-07DC-4A11-8D7F-57B35C25682E}</a:tableStyleId>
              </a:tblPr>
              <a:tblGrid>
                <a:gridCol w="3479028"/>
                <a:gridCol w="8038012"/>
              </a:tblGrid>
              <a:tr h="162910">
                <a:tc>
                  <a:txBody>
                    <a:bodyPr/>
                    <a:lstStyle/>
                    <a:p>
                      <a:pPr algn="ctr" fontAlgn="ct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COA2</a:t>
                      </a:r>
                      <a:r>
                        <a:rPr lang="en-US" sz="1100" u="none" strike="noStrike"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 </a:t>
                      </a: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Major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(W1/2 100%)</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446690">
                <a:tc>
                  <a:txBody>
                    <a:bodyPr/>
                    <a:lstStyle/>
                    <a:p>
                      <a:pPr algn="l" fontAlgn="t"/>
                      <a:r>
                        <a:rPr lang="en-US" sz="11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 and breeding of competitive, resource-efficient, highly productive and high quality forages</a:t>
                      </a:r>
                      <a:endParaRPr lang="en-US" sz="1100" u="none" strike="noStrike" kern="1200" dirty="0">
                        <a:solidFill>
                          <a:schemeClr val="dk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Application </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of GWAS/MAS to enhance advanced selections of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Cenchrus</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for performance under </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drought</a:t>
                      </a:r>
                    </a:p>
                    <a:p>
                      <a:pPr marL="228600" indent="-228600" algn="l" fontAlgn="t">
                        <a:buFont typeface="+mj-lt"/>
                        <a:buAutoNum type="arabicPeriod"/>
                      </a:pP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Advanced </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selections of </a:t>
                      </a:r>
                      <a:r>
                        <a:rPr lang="en-US" sz="1100" i="1" u="none" strike="noStrike" kern="1200" spc="0" baseline="0"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with improved disease </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resistance</a:t>
                      </a:r>
                    </a:p>
                    <a:p>
                      <a:pPr marL="228600" indent="-228600" algn="l" fontAlgn="t">
                        <a:buFont typeface="+mj-lt"/>
                        <a:buAutoNum type="arabicPeriod"/>
                      </a:pP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Application of GWAS/MAS to enhance advanced selections of </a:t>
                      </a:r>
                      <a:r>
                        <a:rPr lang="en-US" sz="1100" i="1" u="none" strike="noStrike" kern="1200" spc="0" baseline="0"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Pennisetum</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with improved agronomic performance and ME</a:t>
                      </a:r>
                    </a:p>
                    <a:p>
                      <a:pPr marL="228600" indent="-228600" algn="l" fontAlgn="t">
                        <a:buFont typeface="+mj-lt"/>
                        <a:buAutoNum type="arabicPeriod"/>
                      </a:pP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Study </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heritability, correlations and genotype by environment interaction for traits of agronomic interest in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breeding populations, </a:t>
                      </a:r>
                      <a:r>
                        <a:rPr lang="en-US" sz="1100"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throught</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multilocation</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trials</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100" u="none" strike="noStrike" kern="1200" spc="0" baseline="0" dirty="0">
                        <a:solidFill>
                          <a:schemeClr val="dk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128752">
                <a:tc>
                  <a:txBody>
                    <a:bodyPr/>
                    <a:lstStyle/>
                    <a:p>
                      <a:pPr algn="l" fontAlgn="t"/>
                      <a:r>
                        <a:rPr lang="en-US" sz="11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Tools, Ontologies &amp; Platforms</a:t>
                      </a:r>
                      <a:br>
                        <a:rPr lang="en-US" sz="11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br>
                      <a:endParaRPr lang="en-US" sz="1100" u="none" strike="noStrike" kern="1200" dirty="0">
                        <a:solidFill>
                          <a:schemeClr val="dk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marL="228600" indent="-228600" algn="l" fontAlgn="t">
                        <a:buFont typeface="+mj-lt"/>
                        <a:buAutoNum type="arabicPeriod"/>
                      </a:pP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Drought</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agronomic performance and nutritional quality protocols established for </a:t>
                      </a:r>
                      <a:r>
                        <a:rPr lang="en-US" sz="1100" i="1"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P. </a:t>
                      </a:r>
                      <a:r>
                        <a:rPr lang="en-US" sz="1100" i="1"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purpureum</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t>
                      </a:r>
                    </a:p>
                    <a:p>
                      <a:pPr marL="228600" indent="-228600" algn="l" fontAlgn="t">
                        <a:buFont typeface="+mj-lt"/>
                        <a:buAutoNum type="arabicPeriod"/>
                      </a:pP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Use </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of cutting edge phenotyping technologies to screen and identify sources of resistance to abiotic stresses (drought and water/logging) into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germplasm </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collection.</a:t>
                      </a:r>
                    </a:p>
                    <a:p>
                      <a:pPr marL="228600" indent="-228600" algn="l" fontAlgn="t">
                        <a:buFont typeface="+mj-lt"/>
                        <a:buAutoNum type="arabicPeriod"/>
                      </a:pPr>
                      <a:r>
                        <a:rPr lang="en-US" sz="1100" u="none" strike="noStrike" kern="1200" spc="0" baseline="0"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Lathyrus</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donors for tolerance to </a:t>
                      </a:r>
                      <a:r>
                        <a:rPr lang="en-US" sz="1100" i="1" u="none" strike="noStrike" kern="1200" spc="0" baseline="0" dirty="0" err="1">
                          <a:effectLst/>
                          <a:latin typeface="Arial Unicode MS" panose="020B0604020202020204" pitchFamily="34" charset="-128"/>
                          <a:ea typeface="Arial Unicode MS" panose="020B0604020202020204" pitchFamily="34" charset="-128"/>
                          <a:cs typeface="Arial Unicode MS" panose="020B0604020202020204" pitchFamily="34" charset="-128"/>
                        </a:rPr>
                        <a:t>Orobanche</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 drought and low ODAP identified and used in crossing program; three International nurseries </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of</a:t>
                      </a:r>
                    </a:p>
                    <a:p>
                      <a:pPr marL="228600" indent="-228600" algn="l" fontAlgn="t">
                        <a:buFont typeface="+mj-lt"/>
                        <a:buAutoNum type="arabicPeriod"/>
                      </a:pPr>
                      <a:r>
                        <a:rPr lang="en-US" sz="1100" i="1" u="none" strike="noStrike" kern="1200" spc="0" baseline="0" dirty="0" err="1" smtClean="0">
                          <a:effectLst/>
                          <a:latin typeface="Arial Unicode MS" panose="020B0604020202020204" pitchFamily="34" charset="-128"/>
                          <a:ea typeface="Arial Unicode MS" panose="020B0604020202020204" pitchFamily="34" charset="-128"/>
                          <a:cs typeface="Arial Unicode MS" panose="020B0604020202020204" pitchFamily="34" charset="-128"/>
                        </a:rPr>
                        <a:t>Lathyrus</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100" u="none" strike="noStrike" kern="1200" spc="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with fixed lines and one nursery with segregating populations evaluated and best performing lines identified by BNARs </a:t>
                      </a:r>
                      <a:r>
                        <a:rPr lang="en-US" sz="1100" u="none" strike="noStrike" kern="1200" spc="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partners</a:t>
                      </a:r>
                      <a:endParaRPr lang="en-US" sz="1100" u="none" strike="noStrike" kern="1200" spc="0" baseline="0" dirty="0">
                        <a:solidFill>
                          <a:schemeClr val="dk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r h="176048">
                <a:tc>
                  <a:txBody>
                    <a:bodyPr/>
                    <a:lstStyle/>
                    <a:p>
                      <a:pPr algn="l" fontAlgn="t"/>
                      <a:r>
                        <a:rPr lang="en-US" sz="1100" u="none" strike="noStrike" kern="1200" dirty="0">
                          <a:effectLst/>
                          <a:latin typeface="Arial Unicode MS" panose="020B0604020202020204" pitchFamily="34" charset="-128"/>
                          <a:ea typeface="Arial Unicode MS" panose="020B0604020202020204" pitchFamily="34" charset="-128"/>
                          <a:cs typeface="Arial Unicode MS" panose="020B0604020202020204" pitchFamily="34" charset="-128"/>
                        </a:rPr>
                        <a:t>Development of food-feed-crops with high nutritive value and feed biomass through genetic enhancement of crop cultivars</a:t>
                      </a:r>
                      <a:endParaRPr lang="en-US" sz="1100" u="none" strike="noStrike" kern="1200" dirty="0">
                        <a:solidFill>
                          <a:schemeClr val="dk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c>
                  <a:txBody>
                    <a:bodyPr/>
                    <a:lstStyle/>
                    <a:p>
                      <a:pPr algn="l" fontAlgn="t"/>
                      <a:r>
                        <a:rPr lang="en-US" sz="1100" u="none" strike="noStrike" kern="120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NO ADDITIONAL DELIVERABLES DEFINED</a:t>
                      </a:r>
                      <a:r>
                        <a:rPr lang="en-US" sz="1100" u="none" strike="noStrike" kern="1200" baseline="0"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 SO FAR</a:t>
                      </a:r>
                      <a:endParaRPr lang="en-US" sz="1100" u="none" strike="noStrike" kern="1200" dirty="0">
                        <a:solidFill>
                          <a:schemeClr val="dk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0" marT="0" marB="0" anchor="ctr"/>
                </a:tc>
              </a:tr>
            </a:tbl>
          </a:graphicData>
        </a:graphic>
      </p:graphicFrame>
      <p:sp>
        <p:nvSpPr>
          <p:cNvPr id="8" name="TextBox 8"/>
          <p:cNvSpPr txBox="1">
            <a:spLocks noChangeArrowheads="1"/>
          </p:cNvSpPr>
          <p:nvPr/>
        </p:nvSpPr>
        <p:spPr bwMode="auto">
          <a:xfrm>
            <a:off x="1820091" y="148212"/>
            <a:ext cx="10014858"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W1/2 100% </a:t>
            </a:r>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Scenario</a:t>
            </a:r>
          </a:p>
          <a:p>
            <a:pPr eaLnBrk="1" hangingPunct="1"/>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Additional </a:t>
            </a:r>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outputs for 2018 per major research </a:t>
            </a:r>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lines</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566743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913780797"/>
              </p:ext>
            </p:extLst>
          </p:nvPr>
        </p:nvGraphicFramePr>
        <p:xfrm>
          <a:off x="317909" y="1174010"/>
          <a:ext cx="11517040" cy="1905000"/>
        </p:xfrm>
        <a:graphic>
          <a:graphicData uri="http://schemas.openxmlformats.org/drawingml/2006/table">
            <a:tbl>
              <a:tblPr firstRow="1" firstCol="1" bandRow="1">
                <a:tableStyleId>{1E171933-4619-4E11-9A3F-F7608DF75F80}</a:tableStyleId>
              </a:tblPr>
              <a:tblGrid>
                <a:gridCol w="3483232"/>
                <a:gridCol w="8033808"/>
              </a:tblGrid>
              <a:tr h="162910">
                <a:tc>
                  <a:txBody>
                    <a:bodyPr/>
                    <a:lstStyle/>
                    <a:p>
                      <a:pPr algn="ctr" fontAlgn="ct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COA3 - Major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(W1/2 100%)</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446690">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Assessing on-farm </a:t>
                      </a:r>
                      <a:r>
                        <a:rPr lang="en-US" sz="12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labour</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availability</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Gender-specific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labor availability characterized in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p>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Feed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interventions chose match labor availability in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28752">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on-farm</a:t>
                      </a:r>
                      <a:endParaRPr lang="en-US" sz="12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Assessments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a:t>
                      </a:r>
                      <a:r>
                        <a:rPr lang="en-US" sz="12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labour</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availability for on farm feed interventions and feed interventions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76048">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Feed Processing off-farm</a:t>
                      </a:r>
                      <a:endParaRPr lang="en-US" sz="12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Ration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balancing options, least costs diets and feed substitution option delivered for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Tanzania</a:t>
                      </a:r>
                    </a:p>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Business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plans for feed based SMEs and establishment of pilot plants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76048">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Identify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 to 5 well adapted rangeland species with high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productivity</a:t>
                      </a:r>
                    </a:p>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Identify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and promote sustainable rangeland management practices for each selected ecosystem</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76830381"/>
              </p:ext>
            </p:extLst>
          </p:nvPr>
        </p:nvGraphicFramePr>
        <p:xfrm>
          <a:off x="317909" y="3405664"/>
          <a:ext cx="11517040" cy="1813560"/>
        </p:xfrm>
        <a:graphic>
          <a:graphicData uri="http://schemas.openxmlformats.org/drawingml/2006/table">
            <a:tbl>
              <a:tblPr firstRow="1" firstCol="1" bandRow="1">
                <a:tableStyleId>{10A1B5D5-9B99-4C35-A422-299274C87663}</a:tableStyleId>
              </a:tblPr>
              <a:tblGrid>
                <a:gridCol w="3479028"/>
                <a:gridCol w="8038012"/>
              </a:tblGrid>
              <a:tr h="162910">
                <a:tc>
                  <a:txBody>
                    <a:bodyPr/>
                    <a:lstStyle/>
                    <a:p>
                      <a:pPr algn="ctr" fontAlgn="ctr"/>
                      <a:r>
                        <a:rPr lang="en-US" sz="11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COA4 - Major </a:t>
                      </a: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research lines for the 6 years</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algn="ctr" fontAlgn="ctr"/>
                      <a:r>
                        <a:rPr lang="en-US" sz="11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2018 (W1/2 100%)</a:t>
                      </a:r>
                      <a:endParaRPr lang="en-US" sz="11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446690">
                <a:tc>
                  <a:txBody>
                    <a:bodyPr/>
                    <a:lstStyle/>
                    <a:p>
                      <a:pPr algn="l" fontAlgn="t"/>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Business models seed supply, feed transaction and processing</a:t>
                      </a:r>
                      <a:endParaRPr lang="en-US" sz="12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Identification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possible upscaling strategies for improved forages in Colombia</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28752">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Extension approaches</a:t>
                      </a:r>
                      <a:endParaRPr lang="en-US" sz="12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extension videos for scaling of feed technologies (in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Tunisia)</a:t>
                      </a:r>
                    </a:p>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extension videos for scaling of feeds and forages technologies (in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Kenya)</a:t>
                      </a:r>
                    </a:p>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a training approach for forage seed production, seed marketing, forage conservation </a:t>
                      </a: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approaches</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r h="176048">
                <a:tc>
                  <a:txBody>
                    <a:bodyPr/>
                    <a:lstStyle/>
                    <a:p>
                      <a:pPr algn="l" fontAlgn="t"/>
                      <a:r>
                        <a:rPr lang="en-US" sz="12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Private sector producer linkages</a:t>
                      </a:r>
                      <a:endParaRPr lang="en-US" sz="1200" b="1"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c>
                  <a:txBody>
                    <a:bodyPr/>
                    <a:lstStyle/>
                    <a:p>
                      <a:pPr marL="228600" indent="-228600" algn="l" fontAlgn="t">
                        <a:buFont typeface="+mj-lt"/>
                        <a:buAutoNum type="arabicPeriod"/>
                      </a:pPr>
                      <a:r>
                        <a:rPr lang="en-US" sz="12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Evaluation </a:t>
                      </a:r>
                      <a:r>
                        <a:rPr lang="en-US" sz="12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of the innovation platforms performance and elaboration of lessons learned in order to improve such interventions or search for alternatives (in Kenya)</a:t>
                      </a:r>
                      <a:endParaRPr lang="en-US" sz="12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45720" anchor="ctr"/>
                </a:tc>
              </a:tr>
            </a:tbl>
          </a:graphicData>
        </a:graphic>
      </p:graphicFrame>
      <p:sp>
        <p:nvSpPr>
          <p:cNvPr id="6" name="TextBox 8"/>
          <p:cNvSpPr txBox="1">
            <a:spLocks noChangeArrowheads="1"/>
          </p:cNvSpPr>
          <p:nvPr/>
        </p:nvSpPr>
        <p:spPr bwMode="auto">
          <a:xfrm>
            <a:off x="1820091" y="148212"/>
            <a:ext cx="10014858"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W1/2 100% </a:t>
            </a:r>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Scenario</a:t>
            </a:r>
          </a:p>
          <a:p>
            <a:pPr eaLnBrk="1" hangingPunct="1"/>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Additional </a:t>
            </a:r>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outputs for 2018 per major research </a:t>
            </a:r>
            <a:r>
              <a:rPr lang="en-US" altLang="es-CO" dirty="0" smtClean="0">
                <a:latin typeface="Arial Unicode MS" panose="020B0604020202020204" pitchFamily="34" charset="-128"/>
                <a:ea typeface="Arial Unicode MS" panose="020B0604020202020204" pitchFamily="34" charset="-128"/>
                <a:cs typeface="Arial Unicode MS" panose="020B0604020202020204" pitchFamily="34" charset="-128"/>
              </a:rPr>
              <a:t>lines</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503134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820091" y="266952"/>
            <a:ext cx="100148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Cross-cutting work under this Flagship in </a:t>
            </a:r>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ectangle 4"/>
          <p:cNvSpPr/>
          <p:nvPr/>
        </p:nvSpPr>
        <p:spPr>
          <a:xfrm>
            <a:off x="425598" y="1439805"/>
            <a:ext cx="2743200" cy="646331"/>
          </a:xfrm>
          <a:prstGeom prst="rect">
            <a:avLst/>
          </a:prstGeom>
        </p:spPr>
        <p:txBody>
          <a:bodyPr wrap="square" numCol="1">
            <a:spAutoFit/>
          </a:bodyPr>
          <a:lstStyle/>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Jane Poole (ILRI, M&amp;E)</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Iddo</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Dror</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(CAC,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ectangle 5"/>
          <p:cNvSpPr/>
          <p:nvPr/>
        </p:nvSpPr>
        <p:spPr>
          <a:xfrm>
            <a:off x="425598" y="1043004"/>
            <a:ext cx="1890261" cy="338554"/>
          </a:xfrm>
          <a:prstGeom prst="rect">
            <a:avLst/>
          </a:prstGeom>
        </p:spPr>
        <p:txBody>
          <a:bodyPr wrap="none">
            <a:spAutoFit/>
          </a:bodyPr>
          <a:lstStyle/>
          <a:p>
            <a:r>
              <a:rPr lang="en-US" sz="1600"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Cross-Cutting staff</a:t>
            </a:r>
          </a:p>
        </p:txBody>
      </p:sp>
      <p:sp>
        <p:nvSpPr>
          <p:cNvPr id="7" name="Rectangle 6"/>
          <p:cNvSpPr/>
          <p:nvPr/>
        </p:nvSpPr>
        <p:spPr>
          <a:xfrm>
            <a:off x="4228714" y="1439805"/>
            <a:ext cx="2743200" cy="646331"/>
          </a:xfrm>
          <a:prstGeom prst="rect">
            <a:avLst/>
          </a:prstGeom>
        </p:spPr>
        <p:txBody>
          <a:bodyPr wrap="square" numCol="1">
            <a:spAutoFit/>
          </a:bodyPr>
          <a:lstStyle/>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comms)</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Wouter</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Kleijn (ILRI, youth)</a:t>
            </a:r>
          </a:p>
          <a:p>
            <a:pPr marL="171450" indent="-171450">
              <a:buFont typeface="Arial" panose="020B0604020202020204" pitchFamily="34" charset="0"/>
              <a:buChar char="•"/>
            </a:pPr>
            <a:r>
              <a:rPr lang="en-US" sz="1200" dirty="0" err="1" smtClean="0">
                <a:latin typeface="Arial Unicode MS" panose="020B0604020202020204" pitchFamily="34" charset="-128"/>
                <a:ea typeface="Arial Unicode MS" panose="020B0604020202020204" pitchFamily="34" charset="-128"/>
                <a:cs typeface="Arial Unicode MS" panose="020B0604020202020204" pitchFamily="34" charset="-128"/>
              </a:rPr>
              <a:t>Nicoline</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de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Haan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gender</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ectangle 7"/>
          <p:cNvSpPr/>
          <p:nvPr/>
        </p:nvSpPr>
        <p:spPr>
          <a:xfrm>
            <a:off x="8031831" y="1412678"/>
            <a:ext cx="2743200" cy="646331"/>
          </a:xfrm>
          <a:prstGeom prst="rect">
            <a:avLst/>
          </a:prstGeom>
        </p:spPr>
        <p:txBody>
          <a:bodyPr wrap="square" numCol="1">
            <a:spAutoFit/>
          </a:bodyPr>
          <a:lstStyle/>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Wendy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Godek</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(CIAT CAC, gender)</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Birhanu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Lenjisu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EA, gender)</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Carolina Roa (CIAT, IP,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tbd</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endParaRPr lang="es-CO"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1" name="Rectangle 10"/>
          <p:cNvSpPr/>
          <p:nvPr/>
        </p:nvSpPr>
        <p:spPr>
          <a:xfrm>
            <a:off x="425598" y="2326010"/>
            <a:ext cx="3542958" cy="338554"/>
          </a:xfrm>
          <a:prstGeom prst="rect">
            <a:avLst/>
          </a:prstGeom>
        </p:spPr>
        <p:txBody>
          <a:bodyPr wrap="none">
            <a:spAutoFit/>
          </a:bodyPr>
          <a:lstStyle/>
          <a:p>
            <a:r>
              <a:rPr lang="en-US" sz="1600"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Strategic Investment Fund for the FP</a:t>
            </a:r>
          </a:p>
        </p:txBody>
      </p:sp>
      <p:sp>
        <p:nvSpPr>
          <p:cNvPr id="12" name="Rectangle 11"/>
          <p:cNvSpPr/>
          <p:nvPr/>
        </p:nvSpPr>
        <p:spPr>
          <a:xfrm>
            <a:off x="425598" y="2724763"/>
            <a:ext cx="11263833" cy="969496"/>
          </a:xfrm>
          <a:prstGeom prst="rect">
            <a:avLst/>
          </a:prstGeom>
        </p:spPr>
        <p:txBody>
          <a:bodyPr wrap="square">
            <a:spAutoFit/>
          </a:bodyPr>
          <a:lstStyle/>
          <a:p>
            <a:pPr algn="just">
              <a:spcBef>
                <a:spcPts val="600"/>
              </a:spcBef>
            </a:pPr>
            <a:r>
              <a:rPr lang="en-US" sz="1300" b="1"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USD 233,356</a:t>
            </a: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 will be used from W1/2 funds for strategic flagship investments which strongly support gender, </a:t>
            </a:r>
            <a:r>
              <a:rPr lang="en-US" sz="13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 communications and impact work as well as </a:t>
            </a:r>
            <a:r>
              <a:rPr lang="en-US" sz="1300" dirty="0" smtClean="0">
                <a:latin typeface="Arial Unicode MS" panose="020B0604020202020204" pitchFamily="34" charset="-128"/>
                <a:ea typeface="Arial Unicode MS" panose="020B0604020202020204" pitchFamily="34" charset="-128"/>
                <a:cs typeface="Arial Unicode MS" panose="020B0604020202020204" pitchFamily="34" charset="-128"/>
              </a:rPr>
              <a:t>IP. The </a:t>
            </a: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distribution of this fund will be decided upon by the core Flagship members for each year of the CRP once W1/2 funds have been confirmed</a:t>
            </a:r>
            <a:r>
              <a:rPr lang="en-US" sz="13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algn="just">
              <a:spcBef>
                <a:spcPts val="600"/>
              </a:spcBef>
            </a:pP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Through other W1/2, bilateral/W3 funds, more gender, youth, impact and communications work will be supported. This includes</a:t>
            </a:r>
            <a:r>
              <a:rPr lang="en-US" sz="13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3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3" name="Rounded Rectangle 12"/>
          <p:cNvSpPr/>
          <p:nvPr/>
        </p:nvSpPr>
        <p:spPr>
          <a:xfrm>
            <a:off x="425599" y="4371074"/>
            <a:ext cx="3657600" cy="1398701"/>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rtlCol="0" anchor="t"/>
          <a:lstStyle/>
          <a:p>
            <a:pPr marL="182880" indent="-182880">
              <a:buClr>
                <a:schemeClr val="accent1"/>
              </a:buClr>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Genderized</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FEAST app </a:t>
            </a:r>
          </a:p>
          <a:p>
            <a:pPr marL="182880" indent="-182880">
              <a:buClr>
                <a:schemeClr val="accent1"/>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Research priority setting based on ex-ante and ex-post impact assessments of feed and forage innovations taking into account gender roles and implications</a:t>
            </a:r>
          </a:p>
        </p:txBody>
      </p:sp>
      <p:sp>
        <p:nvSpPr>
          <p:cNvPr id="15" name="Rounded Rectangle 14"/>
          <p:cNvSpPr/>
          <p:nvPr/>
        </p:nvSpPr>
        <p:spPr>
          <a:xfrm>
            <a:off x="4228715" y="4371074"/>
            <a:ext cx="3657600" cy="1398701"/>
          </a:xfrm>
          <a:prstGeom prst="roundRect">
            <a:avLst>
              <a:gd name="adj" fmla="val 3229"/>
            </a:avLst>
          </a:prstGeom>
          <a:noFill/>
          <a:ln>
            <a:noFill/>
          </a:ln>
        </p:spPr>
        <p:style>
          <a:lnRef idx="1">
            <a:schemeClr val="accent4"/>
          </a:lnRef>
          <a:fillRef idx="2">
            <a:schemeClr val="accent4"/>
          </a:fillRef>
          <a:effectRef idx="1">
            <a:schemeClr val="accent4"/>
          </a:effectRef>
          <a:fontRef idx="minor">
            <a:schemeClr val="dk1"/>
          </a:fontRef>
        </p:style>
        <p:txBody>
          <a:bodyPr rtlCol="0" anchor="t"/>
          <a:lstStyle/>
          <a:p>
            <a:pPr marL="182880" lvl="0" indent="-182880">
              <a:buClr>
                <a:schemeClr val="accent4"/>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Improved understanding of gender roles in feeds and forages in mixed crop-livestock systems and the identification of investable solutions for women in processing technology </a:t>
            </a:r>
          </a:p>
          <a:p>
            <a:pPr marL="182880" lvl="0" indent="-182880">
              <a:buClr>
                <a:schemeClr val="accent4"/>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Gender-specific labor availability characterized in three districts in Malawi and the state of Odisha in India, Ethiopia, Tanzania</a:t>
            </a:r>
          </a:p>
        </p:txBody>
      </p:sp>
      <p:sp>
        <p:nvSpPr>
          <p:cNvPr id="16" name="Rounded Rectangle 15"/>
          <p:cNvSpPr/>
          <p:nvPr/>
        </p:nvSpPr>
        <p:spPr>
          <a:xfrm>
            <a:off x="8031831" y="4371074"/>
            <a:ext cx="3657600" cy="1398701"/>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rtlCol="0" anchor="t"/>
          <a:lstStyle/>
          <a:p>
            <a:pPr marL="182880" indent="-182880">
              <a:buClr>
                <a:schemeClr val="accent6"/>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Development of gender-/youth-sensitive feed business models and effective extension approaches for scaling forage/feed technologies</a:t>
            </a:r>
          </a:p>
          <a:p>
            <a:pPr marL="182880" indent="-182880">
              <a:buClr>
                <a:schemeClr val="accent6"/>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 and youth specific training and information materials </a:t>
            </a:r>
          </a:p>
          <a:p>
            <a:pPr marL="182880" indent="-182880">
              <a:buClr>
                <a:schemeClr val="accent6"/>
              </a:buClr>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Gender-sensitive analyses of feed processing and seed production sectors/value chains</a:t>
            </a:r>
          </a:p>
        </p:txBody>
      </p:sp>
      <p:sp>
        <p:nvSpPr>
          <p:cNvPr id="17" name="Rounded Rectangle 16"/>
          <p:cNvSpPr/>
          <p:nvPr/>
        </p:nvSpPr>
        <p:spPr>
          <a:xfrm>
            <a:off x="425598" y="3958780"/>
            <a:ext cx="3657600" cy="36576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t>COA 1</a:t>
            </a:r>
            <a:endParaRPr lang="en-US" sz="1400" b="1" dirty="0"/>
          </a:p>
        </p:txBody>
      </p:sp>
      <p:sp>
        <p:nvSpPr>
          <p:cNvPr id="19" name="Rounded Rectangle 18"/>
          <p:cNvSpPr/>
          <p:nvPr/>
        </p:nvSpPr>
        <p:spPr>
          <a:xfrm>
            <a:off x="4228715" y="3958780"/>
            <a:ext cx="3657600" cy="36576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t>COA 3</a:t>
            </a:r>
            <a:endParaRPr lang="en-US" sz="1400" b="1" dirty="0"/>
          </a:p>
        </p:txBody>
      </p:sp>
      <p:sp>
        <p:nvSpPr>
          <p:cNvPr id="20" name="Rounded Rectangle 19"/>
          <p:cNvSpPr/>
          <p:nvPr/>
        </p:nvSpPr>
        <p:spPr>
          <a:xfrm>
            <a:off x="8031831" y="3958780"/>
            <a:ext cx="3657600" cy="36576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smtClean="0"/>
              <a:t>COA 4</a:t>
            </a:r>
            <a:endParaRPr lang="en-US" sz="1400" b="1" dirty="0"/>
          </a:p>
        </p:txBody>
      </p:sp>
      <p:cxnSp>
        <p:nvCxnSpPr>
          <p:cNvPr id="24" name="Straight Connector 23"/>
          <p:cNvCxnSpPr/>
          <p:nvPr/>
        </p:nvCxnSpPr>
        <p:spPr>
          <a:xfrm>
            <a:off x="425598" y="2255520"/>
            <a:ext cx="1126383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511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54657671"/>
              </p:ext>
            </p:extLst>
          </p:nvPr>
        </p:nvGraphicFramePr>
        <p:xfrm>
          <a:off x="280085" y="1184367"/>
          <a:ext cx="11554858" cy="4470525"/>
        </p:xfrm>
        <a:graphic>
          <a:graphicData uri="http://schemas.openxmlformats.org/drawingml/2006/table">
            <a:tbl>
              <a:tblPr firstRow="1" firstCol="1" bandCol="1">
                <a:tableStyleId>{793D81CF-94F2-401A-BA57-92F5A7B2D0C5}</a:tableStyleId>
              </a:tblPr>
              <a:tblGrid>
                <a:gridCol w="515369"/>
                <a:gridCol w="3593666"/>
                <a:gridCol w="676893"/>
                <a:gridCol w="676893"/>
                <a:gridCol w="676893"/>
                <a:gridCol w="608018"/>
                <a:gridCol w="745768"/>
                <a:gridCol w="676893"/>
                <a:gridCol w="676893"/>
                <a:gridCol w="676893"/>
                <a:gridCol w="676893"/>
                <a:gridCol w="676893"/>
                <a:gridCol w="676893"/>
              </a:tblGrid>
              <a:tr h="403608">
                <a:tc>
                  <a:txBody>
                    <a:bodyPr/>
                    <a:lstStyle/>
                    <a:p>
                      <a:pPr algn="l" fontAlgn="b"/>
                      <a:r>
                        <a:rPr lang="en-US" sz="1000" u="none" strike="noStrike" dirty="0" smtClean="0">
                          <a:effectLst/>
                        </a:rPr>
                        <a:t>COA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l" fontAlgn="b"/>
                      <a:r>
                        <a:rPr lang="en-US" sz="1000" u="none" strike="noStrike" dirty="0">
                          <a:effectLst/>
                        </a:rPr>
                        <a:t>Major research lines</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Ethiopia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Tanzania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Kenya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India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Nicaragua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Vietnam</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a:effectLst/>
                        </a:rPr>
                        <a:t>Tunisia</a:t>
                      </a:r>
                      <a:endParaRPr lang="en-US" sz="1000" b="1" i="0" u="none" strike="noStrike">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Rwanda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Nigeria</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Other countries </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c>
                  <a:txBody>
                    <a:bodyPr/>
                    <a:lstStyle/>
                    <a:p>
                      <a:pPr algn="ctr" fontAlgn="b"/>
                      <a:r>
                        <a:rPr lang="en-US" sz="1000" u="none" strike="noStrike" dirty="0">
                          <a:effectLst/>
                        </a:rPr>
                        <a:t>Global</a:t>
                      </a:r>
                      <a:endParaRPr lang="en-US" sz="1000" b="1" i="0" u="none" strike="noStrike" dirty="0">
                        <a:solidFill>
                          <a:srgbClr val="000000"/>
                        </a:solidFill>
                        <a:effectLst/>
                        <a:latin typeface="Calibri" panose="020F0502020204030204" pitchFamily="34" charset="0"/>
                      </a:endParaRPr>
                    </a:p>
                  </a:txBody>
                  <a:tcPr marL="45720" marR="45720" anchor="ctr">
                    <a:solidFill>
                      <a:schemeClr val="bg1">
                        <a:lumMod val="50000"/>
                      </a:schemeClr>
                    </a:solidFill>
                  </a:tcPr>
                </a:tc>
              </a:tr>
              <a:tr h="404397">
                <a:tc rowSpan="3">
                  <a:txBody>
                    <a:bodyPr/>
                    <a:lstStyle/>
                    <a:p>
                      <a:pPr algn="ctr" fontAlgn="ctr"/>
                      <a:r>
                        <a:rPr lang="en-US" sz="1000" u="none" strike="noStrike">
                          <a:effectLst/>
                        </a:rPr>
                        <a:t>1</a:t>
                      </a:r>
                      <a:endParaRPr lang="en-US" sz="1000" b="1" i="0" u="none" strike="noStrike">
                        <a:solidFill>
                          <a:srgbClr val="000000"/>
                        </a:solidFill>
                        <a:effectLst/>
                        <a:latin typeface="Calibri" panose="020F0502020204030204" pitchFamily="34" charset="0"/>
                      </a:endParaRPr>
                    </a:p>
                  </a:txBody>
                  <a:tcPr marL="45720" marR="45720" anchor="ctr"/>
                </a:tc>
                <a:tc>
                  <a:txBody>
                    <a:bodyPr/>
                    <a:lstStyle/>
                    <a:p>
                      <a:pPr algn="l" fontAlgn="t"/>
                      <a:r>
                        <a:rPr lang="en-US" sz="1000" u="none" strike="noStrike" dirty="0">
                          <a:effectLst/>
                        </a:rPr>
                        <a:t>Facilitating on-farm feed assessment and prioritization with local partners</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r>
              <a:tr h="404397">
                <a:tc vMerge="1">
                  <a:txBody>
                    <a:bodyPr/>
                    <a:lstStyle/>
                    <a:p>
                      <a:endParaRPr lang="en-US"/>
                    </a:p>
                  </a:txBody>
                  <a:tcPr/>
                </a:tc>
                <a:tc>
                  <a:txBody>
                    <a:bodyPr/>
                    <a:lstStyle/>
                    <a:p>
                      <a:pPr algn="l" fontAlgn="t"/>
                      <a:r>
                        <a:rPr lang="en-US" sz="1000" u="none" strike="noStrike" dirty="0">
                          <a:effectLst/>
                        </a:rPr>
                        <a:t>Developing large-scale feed assessments to support decision making and prioritization at national level</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r>
              <a:tr h="404397">
                <a:tc vMerge="1">
                  <a:txBody>
                    <a:bodyPr/>
                    <a:lstStyle/>
                    <a:p>
                      <a:endParaRPr lang="en-US"/>
                    </a:p>
                  </a:txBody>
                  <a:tcPr/>
                </a:tc>
                <a:tc>
                  <a:txBody>
                    <a:bodyPr/>
                    <a:lstStyle/>
                    <a:p>
                      <a:pPr algn="l" fontAlgn="t"/>
                      <a:r>
                        <a:rPr lang="en-US" sz="1000" u="none" strike="noStrike" dirty="0">
                          <a:effectLst/>
                        </a:rPr>
                        <a:t>Global knowledge products and tools to allow focused effort on likely feed intervention winners in key geographies</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r>
              <a:tr h="404397">
                <a:tc rowSpan="3">
                  <a:txBody>
                    <a:bodyPr/>
                    <a:lstStyle/>
                    <a:p>
                      <a:pPr algn="ctr" fontAlgn="ctr"/>
                      <a:r>
                        <a:rPr lang="en-US" sz="1000" u="none" strike="noStrike">
                          <a:effectLst/>
                        </a:rPr>
                        <a:t>2</a:t>
                      </a:r>
                      <a:endParaRPr lang="en-US" sz="1000" b="1" i="0" u="none" strike="noStrike">
                        <a:solidFill>
                          <a:srgbClr val="000000"/>
                        </a:solidFill>
                        <a:effectLst/>
                        <a:latin typeface="Calibri" panose="020F0502020204030204" pitchFamily="34" charset="0"/>
                      </a:endParaRPr>
                    </a:p>
                  </a:txBody>
                  <a:tcPr marL="45720" marR="45720" anchor="ctr"/>
                </a:tc>
                <a:tc>
                  <a:txBody>
                    <a:bodyPr/>
                    <a:lstStyle/>
                    <a:p>
                      <a:pPr algn="l" fontAlgn="t"/>
                      <a:r>
                        <a:rPr lang="en-US" sz="1000" u="none" strike="noStrike" dirty="0">
                          <a:effectLst/>
                        </a:rPr>
                        <a:t>Selection and breeding of competitive, resource-efficient, highly productive and high quality forages</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marT="0" marB="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marT="0" marB="0" anchor="ctr"/>
                </a:tc>
              </a:tr>
              <a:tr h="404397">
                <a:tc vMerge="1">
                  <a:txBody>
                    <a:bodyPr/>
                    <a:lstStyle/>
                    <a:p>
                      <a:endParaRPr lang="en-US"/>
                    </a:p>
                  </a:txBody>
                  <a:tcPr/>
                </a:tc>
                <a:tc>
                  <a:txBody>
                    <a:bodyPr/>
                    <a:lstStyle/>
                    <a:p>
                      <a:pPr algn="l" fontAlgn="t"/>
                      <a:r>
                        <a:rPr lang="en-US" sz="1000" u="none" strike="noStrike" dirty="0">
                          <a:effectLst/>
                        </a:rPr>
                        <a:t>Tools, Ontologies &amp; </a:t>
                      </a:r>
                      <a:r>
                        <a:rPr lang="en-US" sz="1000" u="none" strike="noStrike" dirty="0" smtClean="0">
                          <a:effectLst/>
                        </a:rPr>
                        <a:t>Platforms</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r>
              <a:tr h="404397">
                <a:tc vMerge="1">
                  <a:txBody>
                    <a:bodyPr/>
                    <a:lstStyle/>
                    <a:p>
                      <a:endParaRPr lang="en-US"/>
                    </a:p>
                  </a:txBody>
                  <a:tcPr/>
                </a:tc>
                <a:tc>
                  <a:txBody>
                    <a:bodyPr/>
                    <a:lstStyle/>
                    <a:p>
                      <a:pPr algn="l" fontAlgn="t"/>
                      <a:r>
                        <a:rPr lang="en-US" sz="1000" u="none" strike="noStrike" dirty="0">
                          <a:effectLst/>
                        </a:rPr>
                        <a:t>Development of food-feed-crops with high nutritive value and feed biomass through genetic enhancement of crop cultivars</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r>
              <a:tr h="248859">
                <a:tc rowSpan="3">
                  <a:txBody>
                    <a:bodyPr/>
                    <a:lstStyle/>
                    <a:p>
                      <a:pPr algn="ctr" fontAlgn="ctr"/>
                      <a:r>
                        <a:rPr lang="en-US" sz="1000" u="none" strike="noStrike">
                          <a:effectLst/>
                        </a:rPr>
                        <a:t>3</a:t>
                      </a:r>
                      <a:endParaRPr lang="en-US" sz="1000" b="1" i="0" u="none" strike="noStrike">
                        <a:solidFill>
                          <a:srgbClr val="000000"/>
                        </a:solidFill>
                        <a:effectLst/>
                        <a:latin typeface="Calibri" panose="020F0502020204030204" pitchFamily="34" charset="0"/>
                      </a:endParaRPr>
                    </a:p>
                  </a:txBody>
                  <a:tcPr marL="45720" marR="45720" anchor="ctr"/>
                </a:tc>
                <a:tc>
                  <a:txBody>
                    <a:bodyPr/>
                    <a:lstStyle/>
                    <a:p>
                      <a:pPr algn="l" fontAlgn="t"/>
                      <a:r>
                        <a:rPr lang="en-US" sz="1000" u="none" strike="noStrike" dirty="0">
                          <a:effectLst/>
                        </a:rPr>
                        <a:t>Feed processing on-farm</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effectLst/>
                        </a:rPr>
                        <a:t>X</a:t>
                      </a:r>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kern="1200" dirty="0" smtClean="0">
                          <a:solidFill>
                            <a:schemeClr val="dk1"/>
                          </a:solidFill>
                          <a:effectLst/>
                          <a:latin typeface="+mn-lt"/>
                          <a:ea typeface="+mn-ea"/>
                          <a:cs typeface="+mn-cs"/>
                        </a:rPr>
                        <a:t>X</a:t>
                      </a: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r>
              <a:tr h="248859">
                <a:tc vMerge="1">
                  <a:txBody>
                    <a:bodyPr/>
                    <a:lstStyle/>
                    <a:p>
                      <a:endParaRPr lang="en-US"/>
                    </a:p>
                  </a:txBody>
                  <a:tcPr/>
                </a:tc>
                <a:tc>
                  <a:txBody>
                    <a:bodyPr/>
                    <a:lstStyle/>
                    <a:p>
                      <a:pPr algn="l" fontAlgn="t"/>
                      <a:r>
                        <a:rPr lang="en-US" sz="1000" u="none" strike="noStrike" dirty="0">
                          <a:effectLst/>
                        </a:rPr>
                        <a:t>Feed Processing off-farm</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r>
              <a:tr h="248859">
                <a:tc vMerge="1">
                  <a:txBody>
                    <a:bodyPr/>
                    <a:lstStyle/>
                    <a:p>
                      <a:endParaRPr lang="en-US"/>
                    </a:p>
                  </a:txBody>
                  <a:tcPr/>
                </a:tc>
                <a:tc>
                  <a:txBody>
                    <a:bodyPr/>
                    <a:lstStyle/>
                    <a:p>
                      <a:pPr algn="l" fontAlgn="t"/>
                      <a:r>
                        <a:rPr lang="en-US" sz="1000" u="none" strike="noStrike" dirty="0">
                          <a:effectLst/>
                        </a:rPr>
                        <a:t>Agronomic practices and use of indigenous rangeland species</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r>
              <a:tr h="248859">
                <a:tc rowSpan="3">
                  <a:txBody>
                    <a:bodyPr/>
                    <a:lstStyle/>
                    <a:p>
                      <a:pPr algn="ctr" fontAlgn="ctr"/>
                      <a:r>
                        <a:rPr lang="en-US" sz="1000" u="none" strike="noStrike">
                          <a:effectLst/>
                        </a:rPr>
                        <a:t>4</a:t>
                      </a:r>
                      <a:endParaRPr lang="en-US" sz="1000" b="1" i="0" u="none" strike="noStrike">
                        <a:solidFill>
                          <a:srgbClr val="000000"/>
                        </a:solidFill>
                        <a:effectLst/>
                        <a:latin typeface="Calibri" panose="020F0502020204030204" pitchFamily="34" charset="0"/>
                      </a:endParaRPr>
                    </a:p>
                  </a:txBody>
                  <a:tcPr marL="45720" marR="45720" anchor="ctr"/>
                </a:tc>
                <a:tc>
                  <a:txBody>
                    <a:bodyPr/>
                    <a:lstStyle/>
                    <a:p>
                      <a:pPr algn="l" fontAlgn="t"/>
                      <a:r>
                        <a:rPr lang="en-US" sz="1000" u="none" strike="noStrike" dirty="0">
                          <a:effectLst/>
                        </a:rPr>
                        <a:t>Business models seed supply, feed transaction and processing</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r>
              <a:tr h="248859">
                <a:tc vMerge="1">
                  <a:txBody>
                    <a:bodyPr/>
                    <a:lstStyle/>
                    <a:p>
                      <a:endParaRPr lang="en-US"/>
                    </a:p>
                  </a:txBody>
                  <a:tcPr/>
                </a:tc>
                <a:tc>
                  <a:txBody>
                    <a:bodyPr/>
                    <a:lstStyle/>
                    <a:p>
                      <a:pPr algn="l" fontAlgn="t"/>
                      <a:r>
                        <a:rPr lang="en-US" sz="1000" u="none" strike="noStrike">
                          <a:effectLst/>
                        </a:rPr>
                        <a:t>Extension approaches</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r>
              <a:tr h="248859">
                <a:tc vMerge="1">
                  <a:txBody>
                    <a:bodyPr/>
                    <a:lstStyle/>
                    <a:p>
                      <a:endParaRPr lang="en-US"/>
                    </a:p>
                  </a:txBody>
                  <a:tcPr/>
                </a:tc>
                <a:tc>
                  <a:txBody>
                    <a:bodyPr/>
                    <a:lstStyle/>
                    <a:p>
                      <a:pPr algn="l" fontAlgn="t"/>
                      <a:r>
                        <a:rPr lang="en-US" sz="1000" u="none" strike="noStrike" dirty="0">
                          <a:effectLst/>
                        </a:rPr>
                        <a:t>Private sector producer linkages</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X</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X</a:t>
                      </a:r>
                      <a:endParaRPr lang="en-US" sz="1000" b="0" i="0" u="none" strike="noStrike" dirty="0">
                        <a:solidFill>
                          <a:srgbClr val="000000"/>
                        </a:solidFill>
                        <a:effectLst/>
                        <a:latin typeface="Calibri" panose="020F0502020204030204" pitchFamily="34" charset="0"/>
                      </a:endParaRPr>
                    </a:p>
                  </a:txBody>
                  <a:tcPr marL="45720" marR="45720" anchor="ctr"/>
                </a:tc>
                <a:tc>
                  <a:txBody>
                    <a:bodyPr/>
                    <a:lstStyle/>
                    <a:p>
                      <a:pPr algn="ctr"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45720" marR="45720" anchor="ctr"/>
                </a:tc>
              </a:tr>
            </a:tbl>
          </a:graphicData>
        </a:graphic>
      </p:graphicFrame>
      <p:sp>
        <p:nvSpPr>
          <p:cNvPr id="3" name="TextBox 8"/>
          <p:cNvSpPr txBox="1">
            <a:spLocks noChangeArrowheads="1"/>
          </p:cNvSpPr>
          <p:nvPr/>
        </p:nvSpPr>
        <p:spPr bwMode="auto">
          <a:xfrm>
            <a:off x="1820091" y="266952"/>
            <a:ext cx="100148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Key work contributing to the CRP priority countries</a:t>
            </a:r>
          </a:p>
        </p:txBody>
      </p:sp>
    </p:spTree>
    <p:extLst>
      <p:ext uri="{BB962C8B-B14F-4D97-AF65-F5344CB8AC3E}">
        <p14:creationId xmlns:p14="http://schemas.microsoft.com/office/powerpoint/2010/main" val="1638867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p:nvPr/>
        </p:nvSpPr>
        <p:spPr>
          <a:xfrm rot="10800000">
            <a:off x="0" y="4910082"/>
            <a:ext cx="12192000" cy="1947918"/>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Resultado de imagen para cgiar livestock logo"/>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000500" y="2444750"/>
            <a:ext cx="4191000" cy="1968500"/>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2697305" y="5092920"/>
            <a:ext cx="6797390" cy="704261"/>
            <a:chOff x="466085" y="6073834"/>
            <a:chExt cx="6797390" cy="704261"/>
          </a:xfrm>
        </p:grpSpPr>
        <p:pic>
          <p:nvPicPr>
            <p:cNvPr id="5" name="Picture 2" descr="Resultado de imagen para icarda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para ilri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slu sweden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para giz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54794" y="6136869"/>
              <a:ext cx="1408522" cy="578190"/>
            </a:xfrm>
            <a:prstGeom prst="rect">
              <a:avLst/>
            </a:prstGeom>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9829" y="2319666"/>
            <a:ext cx="7975234" cy="2834622"/>
          </a:xfrm>
          <a:prstGeom prst="rect">
            <a:avLst/>
          </a:prstGeom>
          <a:noFill/>
        </p:spPr>
        <p:txBody>
          <a:bodyPr wrap="square">
            <a:spAutoFit/>
          </a:bodyPr>
          <a:lstStyle/>
          <a:p>
            <a:pPr marL="342900" indent="-342900" algn="just" eaLnBrk="1" fontAlgn="auto" hangingPunct="1">
              <a:lnSpc>
                <a:spcPct val="110000"/>
              </a:lnSpc>
              <a:spcBef>
                <a:spcPts val="0"/>
              </a:spcBef>
              <a:spcAft>
                <a:spcPts val="0"/>
              </a:spcAft>
              <a:buFont typeface="Arial" panose="020B0604020202020204" pitchFamily="34" charset="0"/>
              <a:buChar char="•"/>
              <a:defRPr/>
            </a:pPr>
            <a:r>
              <a:rPr lang="en-US" b="1"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1.13 million poor households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(5.1 million individuals) efficiently using inputs through optimized feeding strategies, including rations and processing across 11 countries.</a:t>
            </a:r>
          </a:p>
          <a:p>
            <a:pPr marL="342900" indent="-342900" algn="just" eaLnBrk="1" fontAlgn="auto" hangingPunct="1">
              <a:lnSpc>
                <a:spcPct val="110000"/>
              </a:lnSpc>
              <a:spcBef>
                <a:spcPts val="0"/>
              </a:spcBef>
              <a:spcAft>
                <a:spcPts val="0"/>
              </a:spcAft>
              <a:buFont typeface="Arial" panose="020B0604020202020204" pitchFamily="34" charset="0"/>
              <a:buChar char="•"/>
              <a:defRPr/>
            </a:pPr>
            <a:r>
              <a:rPr lang="en-US" b="1"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1.18 million poor households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(5.4 million individuals) realizing 30% increase, on average, in livestock productivity through the use of improved feeding options and strategies, in 12 countries.</a:t>
            </a:r>
          </a:p>
          <a:p>
            <a:pPr marL="342900" indent="-342900" algn="just" eaLnBrk="1" fontAlgn="auto" hangingPunct="1">
              <a:lnSpc>
                <a:spcPct val="110000"/>
              </a:lnSpc>
              <a:spcBef>
                <a:spcPts val="0"/>
              </a:spcBef>
              <a:spcAft>
                <a:spcPts val="0"/>
              </a:spcAft>
              <a:buFont typeface="Arial" panose="020B0604020202020204" pitchFamily="34" charset="0"/>
              <a:buChar char="•"/>
              <a:defRPr/>
            </a:pPr>
            <a:r>
              <a:rPr lang="en-US" b="1" dirty="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Improved feeding practices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that reduce women's </a:t>
            </a:r>
            <a:r>
              <a:rPr lang="en-US" dirty="0" err="1">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labour</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and energy expenditure by 10% developed and disseminated, reaching 1.6 million women in 12 countries.</a:t>
            </a:r>
          </a:p>
        </p:txBody>
      </p:sp>
      <p:sp>
        <p:nvSpPr>
          <p:cNvPr id="9220" name="TextBox 8"/>
          <p:cNvSpPr txBox="1">
            <a:spLocks noChangeArrowheads="1"/>
          </p:cNvSpPr>
          <p:nvPr/>
        </p:nvSpPr>
        <p:spPr bwMode="auto">
          <a:xfrm>
            <a:off x="1838193" y="288573"/>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Key objectives</a:t>
            </a:r>
            <a:r>
              <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 outcomes and targets</a:t>
            </a:r>
          </a:p>
        </p:txBody>
      </p:sp>
      <p:sp>
        <p:nvSpPr>
          <p:cNvPr id="2" name="Rectangle 1"/>
          <p:cNvSpPr/>
          <p:nvPr/>
        </p:nvSpPr>
        <p:spPr>
          <a:xfrm>
            <a:off x="280085" y="1585590"/>
            <a:ext cx="2699778" cy="461665"/>
          </a:xfrm>
          <a:prstGeom prst="rect">
            <a:avLst/>
          </a:prstGeom>
        </p:spPr>
        <p:txBody>
          <a:bodyPr wrap="none">
            <a:spAutoFit/>
          </a:bodyPr>
          <a:lstStyle/>
          <a:p>
            <a:r>
              <a:rPr lang="en-GB" sz="2400" b="1" dirty="0" smtClean="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Outcomes </a:t>
            </a:r>
            <a:r>
              <a:rPr lang="en-GB" sz="2400" b="1" dirty="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to 2022</a:t>
            </a:r>
          </a:p>
        </p:txBody>
      </p:sp>
    </p:spTree>
    <p:extLst>
      <p:ext uri="{BB962C8B-B14F-4D97-AF65-F5344CB8AC3E}">
        <p14:creationId xmlns:p14="http://schemas.microsoft.com/office/powerpoint/2010/main" val="954077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Box 8"/>
          <p:cNvSpPr txBox="1">
            <a:spLocks noChangeArrowheads="1"/>
          </p:cNvSpPr>
          <p:nvPr/>
        </p:nvSpPr>
        <p:spPr bwMode="auto">
          <a:xfrm>
            <a:off x="1818932" y="271639"/>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Key </a:t>
            </a:r>
            <a:r>
              <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flagship outputs per Cluster of </a:t>
            </a: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Activity (COA)</a:t>
            </a:r>
            <a:endPar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ounded Rectangle 4"/>
          <p:cNvSpPr/>
          <p:nvPr/>
        </p:nvSpPr>
        <p:spPr>
          <a:xfrm>
            <a:off x="280085" y="2140190"/>
            <a:ext cx="2743200" cy="3485547"/>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marL="182880" indent="-182880">
              <a:buClr>
                <a:schemeClr val="accent1"/>
              </a:buClr>
              <a:buFont typeface="Arial" panose="020B0604020202020204" pitchFamily="34" charset="0"/>
              <a:buChar char="•"/>
            </a:pPr>
            <a:r>
              <a:rPr lang="en-US" sz="1300" dirty="0" smtClean="0">
                <a:latin typeface="Arial Unicode MS" panose="020B0604020202020204" pitchFamily="34" charset="-128"/>
                <a:ea typeface="Arial Unicode MS" panose="020B0604020202020204" pitchFamily="34" charset="-128"/>
                <a:cs typeface="Arial Unicode MS" panose="020B0604020202020204" pitchFamily="34" charset="-128"/>
              </a:rPr>
              <a:t>On-farm </a:t>
            </a: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feed assessment and prioritization approaches developed, tested and applied</a:t>
            </a:r>
          </a:p>
          <a:p>
            <a:pPr marL="182880" indent="-182880">
              <a:buClr>
                <a:schemeClr val="accent1"/>
              </a:buClr>
              <a:buFont typeface="Arial" panose="020B0604020202020204" pitchFamily="34" charset="0"/>
              <a:buChar char="•"/>
            </a:pP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Large-scale feed assessments developed to support decision making and prioritization at national level</a:t>
            </a:r>
          </a:p>
          <a:p>
            <a:pPr marL="182880" indent="-182880">
              <a:buClr>
                <a:schemeClr val="accent1"/>
              </a:buClr>
              <a:buFont typeface="Arial" panose="020B0604020202020204" pitchFamily="34" charset="0"/>
              <a:buChar char="•"/>
            </a:pP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Global knowledge products and tools developed to allow focused effort on likely feed intervention winners in key geographies</a:t>
            </a:r>
          </a:p>
        </p:txBody>
      </p:sp>
      <p:sp>
        <p:nvSpPr>
          <p:cNvPr id="8" name="Rounded Rectangle 7"/>
          <p:cNvSpPr/>
          <p:nvPr/>
        </p:nvSpPr>
        <p:spPr>
          <a:xfrm>
            <a:off x="3189415" y="2140190"/>
            <a:ext cx="2743200" cy="3485547"/>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marL="182880" indent="-182880">
              <a:buClr>
                <a:srgbClr val="C00000"/>
              </a:buClr>
              <a:buFont typeface="Arial" panose="020B0604020202020204" pitchFamily="34" charset="0"/>
              <a:buChar char="•"/>
            </a:pPr>
            <a:r>
              <a:rPr lang="en-US" sz="1300" dirty="0" smtClean="0">
                <a:latin typeface="Arial Unicode MS" panose="020B0604020202020204" pitchFamily="34" charset="-128"/>
                <a:ea typeface="Arial Unicode MS" panose="020B0604020202020204" pitchFamily="34" charset="-128"/>
                <a:cs typeface="Arial Unicode MS" panose="020B0604020202020204" pitchFamily="34" charset="-128"/>
              </a:rPr>
              <a:t>Forage </a:t>
            </a: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and rangeland genotypes identified for specific agro-ecologies and production systems</a:t>
            </a:r>
          </a:p>
          <a:p>
            <a:pPr marL="182880" indent="-182880">
              <a:buClr>
                <a:srgbClr val="C00000"/>
              </a:buClr>
              <a:buFont typeface="Arial" panose="020B0604020202020204" pitchFamily="34" charset="0"/>
              <a:buChar char="•"/>
            </a:pP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Forage cultivars bred and available for multi-locational testing and/or release in tropical and sub-tropical environments </a:t>
            </a:r>
          </a:p>
          <a:p>
            <a:pPr marL="182880" indent="-182880">
              <a:buClr>
                <a:srgbClr val="C00000"/>
              </a:buClr>
              <a:buFont typeface="Arial" panose="020B0604020202020204" pitchFamily="34" charset="0"/>
              <a:buChar char="•"/>
            </a:pP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Tools, ontologies and platforms developed to increase breeding efficiency</a:t>
            </a:r>
          </a:p>
          <a:p>
            <a:pPr marL="182880" indent="-182880">
              <a:buClr>
                <a:srgbClr val="C00000"/>
              </a:buClr>
              <a:buFont typeface="Arial" panose="020B0604020202020204" pitchFamily="34" charset="0"/>
              <a:buChar char="•"/>
            </a:pPr>
            <a:r>
              <a:rPr lang="en-US" sz="1300" dirty="0">
                <a:latin typeface="Arial Unicode MS" panose="020B0604020202020204" pitchFamily="34" charset="-128"/>
                <a:ea typeface="Arial Unicode MS" panose="020B0604020202020204" pitchFamily="34" charset="-128"/>
                <a:cs typeface="Arial Unicode MS" panose="020B0604020202020204" pitchFamily="34" charset="-128"/>
              </a:rPr>
              <a:t>Crop cultivars genetically enhanced to include and increase their feed value</a:t>
            </a:r>
          </a:p>
        </p:txBody>
      </p:sp>
      <p:sp>
        <p:nvSpPr>
          <p:cNvPr id="9" name="Rounded Rectangle 8"/>
          <p:cNvSpPr/>
          <p:nvPr/>
        </p:nvSpPr>
        <p:spPr>
          <a:xfrm>
            <a:off x="6098745" y="2140190"/>
            <a:ext cx="2743200" cy="3485547"/>
          </a:xfrm>
          <a:prstGeom prst="roundRect">
            <a:avLst>
              <a:gd name="adj" fmla="val 3229"/>
            </a:avLst>
          </a:prstGeom>
          <a:noFill/>
          <a:ln>
            <a:noFill/>
          </a:ln>
        </p:spPr>
        <p:style>
          <a:lnRef idx="1">
            <a:schemeClr val="accent4"/>
          </a:lnRef>
          <a:fillRef idx="2">
            <a:schemeClr val="accent4"/>
          </a:fillRef>
          <a:effectRef idx="1">
            <a:schemeClr val="accent4"/>
          </a:effectRef>
          <a:fontRef idx="minor">
            <a:schemeClr val="dk1"/>
          </a:fontRef>
        </p:style>
        <p:txBody>
          <a:bodyPr lIns="0" rIns="0" rtlCol="0" anchor="t"/>
          <a:lstStyle/>
          <a:p>
            <a:pPr marL="182880" lvl="0" indent="-182880">
              <a:buClr>
                <a:schemeClr val="accent4"/>
              </a:buClr>
              <a:buFont typeface="Arial" panose="020B0604020202020204" pitchFamily="34" charset="0"/>
              <a:buChar char="•"/>
            </a:pPr>
            <a:r>
              <a:rPr lang="en-GB" sz="1300" dirty="0" smtClean="0">
                <a:latin typeface="Arial Unicode MS" panose="020B0604020202020204" pitchFamily="34" charset="-128"/>
                <a:ea typeface="Arial Unicode MS" panose="020B0604020202020204" pitchFamily="34" charset="-128"/>
                <a:cs typeface="Arial Unicode MS" panose="020B0604020202020204" pitchFamily="34" charset="-128"/>
              </a:rPr>
              <a:t>On-farm </a:t>
            </a:r>
            <a:r>
              <a:rPr lang="en-GB" sz="1300" dirty="0">
                <a:latin typeface="Arial Unicode MS" panose="020B0604020202020204" pitchFamily="34" charset="-128"/>
                <a:ea typeface="Arial Unicode MS" panose="020B0604020202020204" pitchFamily="34" charset="-128"/>
                <a:cs typeface="Arial Unicode MS" panose="020B0604020202020204" pitchFamily="34" charset="-128"/>
              </a:rPr>
              <a:t>and small business feed processing technologies developed, piloted and promoted</a:t>
            </a:r>
            <a:endParaRPr lang="es-CO" sz="13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2880" lvl="0" indent="-182880">
              <a:buClr>
                <a:schemeClr val="accent4"/>
              </a:buClr>
              <a:buFont typeface="Arial" panose="020B0604020202020204" pitchFamily="34" charset="0"/>
              <a:buChar char="•"/>
            </a:pPr>
            <a:r>
              <a:rPr lang="en-GB" sz="1300" dirty="0">
                <a:latin typeface="Arial Unicode MS" panose="020B0604020202020204" pitchFamily="34" charset="-128"/>
                <a:ea typeface="Arial Unicode MS" panose="020B0604020202020204" pitchFamily="34" charset="-128"/>
                <a:cs typeface="Arial Unicode MS" panose="020B0604020202020204" pitchFamily="34" charset="-128"/>
              </a:rPr>
              <a:t>On-farm and small business drying and ensiling protocols developed, piloted and promoted</a:t>
            </a:r>
            <a:endParaRPr lang="es-CO" sz="13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2880" lvl="0" indent="-182880">
              <a:buClr>
                <a:schemeClr val="accent4"/>
              </a:buClr>
              <a:buFont typeface="Arial" panose="020B0604020202020204" pitchFamily="34" charset="0"/>
              <a:buChar char="•"/>
            </a:pPr>
            <a:r>
              <a:rPr lang="en-GB" sz="1300" dirty="0">
                <a:latin typeface="Arial Unicode MS" panose="020B0604020202020204" pitchFamily="34" charset="-128"/>
                <a:ea typeface="Arial Unicode MS" panose="020B0604020202020204" pitchFamily="34" charset="-128"/>
                <a:cs typeface="Arial Unicode MS" panose="020B0604020202020204" pitchFamily="34" charset="-128"/>
              </a:rPr>
              <a:t>Agronomic practices and use of indigenous rangeland species defined</a:t>
            </a:r>
            <a:endParaRPr lang="es-CO" sz="13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Rounded Rectangle 9"/>
          <p:cNvSpPr/>
          <p:nvPr/>
        </p:nvSpPr>
        <p:spPr>
          <a:xfrm>
            <a:off x="9008076" y="2140190"/>
            <a:ext cx="2743200" cy="3485547"/>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marL="182880" indent="-182880">
              <a:buClr>
                <a:schemeClr val="accent6"/>
              </a:buClr>
              <a:buFont typeface="Arial" panose="020B0604020202020204" pitchFamily="34" charset="0"/>
              <a:buChar char="•"/>
            </a:pPr>
            <a:r>
              <a:rPr lang="en-GB" sz="1300" dirty="0" smtClean="0">
                <a:latin typeface="Arial Unicode MS" panose="020B0604020202020204" pitchFamily="34" charset="-128"/>
                <a:ea typeface="Arial Unicode MS" panose="020B0604020202020204" pitchFamily="34" charset="-128"/>
                <a:cs typeface="Arial Unicode MS" panose="020B0604020202020204" pitchFamily="34" charset="-128"/>
              </a:rPr>
              <a:t>New </a:t>
            </a:r>
            <a:r>
              <a:rPr lang="en-GB" sz="1300" dirty="0">
                <a:latin typeface="Arial Unicode MS" panose="020B0604020202020204" pitchFamily="34" charset="-128"/>
                <a:ea typeface="Arial Unicode MS" panose="020B0604020202020204" pitchFamily="34" charset="-128"/>
                <a:cs typeface="Arial Unicode MS" panose="020B0604020202020204" pitchFamily="34" charset="-128"/>
              </a:rPr>
              <a:t>gender- and youth-sensitive business models developed, piloted and validated to enhance seed supply, feed transaction and feed processing</a:t>
            </a:r>
            <a:endParaRPr lang="es-CO" sz="13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2880" indent="-182880">
              <a:buClr>
                <a:schemeClr val="accent6"/>
              </a:buClr>
              <a:buFont typeface="Arial" panose="020B0604020202020204" pitchFamily="34" charset="0"/>
              <a:buChar char="•"/>
            </a:pPr>
            <a:r>
              <a:rPr lang="en-GB" sz="1300" dirty="0">
                <a:latin typeface="Arial Unicode MS" panose="020B0604020202020204" pitchFamily="34" charset="-128"/>
                <a:ea typeface="Arial Unicode MS" panose="020B0604020202020204" pitchFamily="34" charset="-128"/>
                <a:cs typeface="Arial Unicode MS" panose="020B0604020202020204" pitchFamily="34" charset="-128"/>
              </a:rPr>
              <a:t>New gender- and youth-sensitive extension approaches developed, piloted and validated to increase uptake of feed and forage technologies</a:t>
            </a:r>
            <a:endParaRPr lang="es-CO" sz="13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2880" indent="-182880">
              <a:buClr>
                <a:schemeClr val="accent6"/>
              </a:buClr>
              <a:buFont typeface="Arial" panose="020B0604020202020204" pitchFamily="34" charset="0"/>
              <a:buChar char="•"/>
            </a:pPr>
            <a:r>
              <a:rPr lang="en-GB" sz="1300" dirty="0">
                <a:latin typeface="Arial Unicode MS" panose="020B0604020202020204" pitchFamily="34" charset="-128"/>
                <a:ea typeface="Arial Unicode MS" panose="020B0604020202020204" pitchFamily="34" charset="-128"/>
                <a:cs typeface="Arial Unicode MS" panose="020B0604020202020204" pitchFamily="34" charset="-128"/>
              </a:rPr>
              <a:t>Approaches for private sector producer linkages developed, piloted and validated to increase innovation potential and technology uptake in the feeds and forages sector</a:t>
            </a:r>
            <a:endParaRPr lang="es-CO" sz="13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1" name="Rounded Rectangle 10"/>
          <p:cNvSpPr/>
          <p:nvPr/>
        </p:nvSpPr>
        <p:spPr>
          <a:xfrm>
            <a:off x="280084" y="1727897"/>
            <a:ext cx="2743200" cy="36576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1</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2" name="Rounded Rectangle 11"/>
          <p:cNvSpPr/>
          <p:nvPr/>
        </p:nvSpPr>
        <p:spPr>
          <a:xfrm>
            <a:off x="3189415" y="1727897"/>
            <a:ext cx="2743200" cy="365760"/>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2</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3" name="Rounded Rectangle 12"/>
          <p:cNvSpPr/>
          <p:nvPr/>
        </p:nvSpPr>
        <p:spPr>
          <a:xfrm>
            <a:off x="6098745" y="1727897"/>
            <a:ext cx="2743200" cy="36576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3</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4" name="Rounded Rectangle 13"/>
          <p:cNvSpPr/>
          <p:nvPr/>
        </p:nvSpPr>
        <p:spPr>
          <a:xfrm>
            <a:off x="9008076" y="1727897"/>
            <a:ext cx="2743200" cy="36576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4</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41450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280084" y="1765837"/>
            <a:ext cx="2743200" cy="1064934"/>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COA1</a:t>
            </a:r>
          </a:p>
          <a:p>
            <a:pPr algn="just"/>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Diagnosis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of feed constraints and opportunities and development of decision-support tools for prioritizing and targeting feed and forage interventions </a:t>
            </a:r>
          </a:p>
        </p:txBody>
      </p:sp>
      <p:sp>
        <p:nvSpPr>
          <p:cNvPr id="12" name="Rounded Rectangle 11"/>
          <p:cNvSpPr/>
          <p:nvPr/>
        </p:nvSpPr>
        <p:spPr>
          <a:xfrm>
            <a:off x="3189415" y="1765837"/>
            <a:ext cx="2743200" cy="1064933"/>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COA2</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Development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of new feed and forage options </a:t>
            </a:r>
            <a:endParaRPr lang="en-US" sz="11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3" name="Rounded Rectangle 12"/>
          <p:cNvSpPr/>
          <p:nvPr/>
        </p:nvSpPr>
        <p:spPr>
          <a:xfrm>
            <a:off x="6098745" y="1765837"/>
            <a:ext cx="2743200" cy="1064933"/>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COA3</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Using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existing feed resources better </a:t>
            </a:r>
          </a:p>
        </p:txBody>
      </p:sp>
      <p:sp>
        <p:nvSpPr>
          <p:cNvPr id="14" name="Rounded Rectangle 13"/>
          <p:cNvSpPr/>
          <p:nvPr/>
        </p:nvSpPr>
        <p:spPr>
          <a:xfrm>
            <a:off x="9008076" y="1765837"/>
            <a:ext cx="2743200" cy="1064933"/>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COA4</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Facilitating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the delivery and uptake of feed and forage technologies</a:t>
            </a:r>
            <a:endParaRPr lang="en-US" sz="11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Rectangle 1"/>
          <p:cNvSpPr/>
          <p:nvPr/>
        </p:nvSpPr>
        <p:spPr>
          <a:xfrm>
            <a:off x="280085" y="5412383"/>
            <a:ext cx="2743200" cy="1015663"/>
          </a:xfrm>
          <a:prstGeom prst="rect">
            <a:avLst/>
          </a:prstGeom>
        </p:spPr>
        <p:txBody>
          <a:bodyPr wrap="square" numCol="1">
            <a:spAutoFit/>
          </a:bodyPr>
          <a:lstStyle/>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Jane Poole (ILRI, M&amp;E)</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Iddo</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Dror</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(CAC,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n.n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comms)</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Wouter</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Kleijn (ILRI, youth</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ctangle 2"/>
          <p:cNvSpPr/>
          <p:nvPr/>
        </p:nvSpPr>
        <p:spPr>
          <a:xfrm>
            <a:off x="280084" y="1181914"/>
            <a:ext cx="11471192" cy="369332"/>
          </a:xfrm>
          <a:prstGeom prst="rect">
            <a:avLst/>
          </a:prstGeom>
        </p:spPr>
        <p:txBody>
          <a:bodyPr wrap="square">
            <a:spAutoFit/>
          </a:bodyPr>
          <a:lstStyle/>
          <a:p>
            <a:r>
              <a:rPr lang="en-US" b="1" dirty="0">
                <a:latin typeface="Arial Unicode MS" panose="020B0604020202020204" pitchFamily="34" charset="-128"/>
                <a:ea typeface="Arial Unicode MS" panose="020B0604020202020204" pitchFamily="34" charset="-128"/>
                <a:cs typeface="Arial Unicode MS" panose="020B0604020202020204" pitchFamily="34" charset="-128"/>
              </a:rPr>
              <a:t>Flagship Management: </a:t>
            </a:r>
            <a:r>
              <a:rPr lang="en-US" dirty="0">
                <a:latin typeface="Arial Unicode MS" panose="020B0604020202020204" pitchFamily="34" charset="-128"/>
                <a:ea typeface="Arial Unicode MS" panose="020B0604020202020204" pitchFamily="34" charset="-128"/>
                <a:cs typeface="Arial Unicode MS" panose="020B0604020202020204" pitchFamily="34" charset="-128"/>
              </a:rPr>
              <a:t>Michael Peters (CIAT, FP lead); Stefan </a:t>
            </a:r>
            <a:r>
              <a:rPr lang="en-US" dirty="0" err="1">
                <a:latin typeface="Arial Unicode MS" panose="020B0604020202020204" pitchFamily="34" charset="-128"/>
                <a:ea typeface="Arial Unicode MS" panose="020B0604020202020204" pitchFamily="34" charset="-128"/>
                <a:cs typeface="Arial Unicode MS" panose="020B0604020202020204" pitchFamily="34" charset="-128"/>
              </a:rPr>
              <a:t>Burkart</a:t>
            </a:r>
            <a:r>
              <a:rPr lang="en-US" dirty="0">
                <a:latin typeface="Arial Unicode MS" panose="020B0604020202020204" pitchFamily="34" charset="-128"/>
                <a:ea typeface="Arial Unicode MS" panose="020B0604020202020204" pitchFamily="34" charset="-128"/>
                <a:cs typeface="Arial Unicode MS" panose="020B0604020202020204" pitchFamily="34" charset="-128"/>
              </a:rPr>
              <a:t> (CIAT, admin support)</a:t>
            </a:r>
          </a:p>
        </p:txBody>
      </p:sp>
      <p:sp>
        <p:nvSpPr>
          <p:cNvPr id="4" name="Rectangle 3"/>
          <p:cNvSpPr/>
          <p:nvPr/>
        </p:nvSpPr>
        <p:spPr>
          <a:xfrm>
            <a:off x="280084" y="2941880"/>
            <a:ext cx="2743200" cy="1384995"/>
          </a:xfrm>
          <a:prstGeom prst="rect">
            <a:avLst/>
          </a:prstGeom>
        </p:spPr>
        <p:txBody>
          <a:bodyPr wrap="square">
            <a:spAutoFit/>
          </a:bodyPr>
          <a:lstStyle/>
          <a:p>
            <a:pPr marL="171450" indent="-171450">
              <a:buFont typeface="Arial" panose="020B0604020202020204" pitchFamily="34" charset="0"/>
              <a:buChar char="•"/>
            </a:pPr>
            <a:r>
              <a:rPr lang="en-US" sz="1200" b="1" dirty="0">
                <a:latin typeface="Arial Unicode MS" panose="020B0604020202020204" pitchFamily="34" charset="-128"/>
                <a:ea typeface="Arial Unicode MS" panose="020B0604020202020204" pitchFamily="34" charset="-128"/>
                <a:cs typeface="Arial Unicode MS" panose="020B0604020202020204" pitchFamily="34" charset="-128"/>
              </a:rPr>
              <a:t>Alan Duncan (ILRI, Lead)</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Chris Jones (ILRI)</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Michael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Blümmel</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Ben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Lukuyu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Barbara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Rischkowsky</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Michael Peters (CIAT)</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Stefan Burkart (CIAT)</a:t>
            </a:r>
          </a:p>
        </p:txBody>
      </p:sp>
      <p:sp>
        <p:nvSpPr>
          <p:cNvPr id="15" name="Rectangle 14"/>
          <p:cNvSpPr/>
          <p:nvPr/>
        </p:nvSpPr>
        <p:spPr>
          <a:xfrm>
            <a:off x="3191491" y="2941880"/>
            <a:ext cx="2743200" cy="1938992"/>
          </a:xfrm>
          <a:prstGeom prst="rect">
            <a:avLst/>
          </a:prstGeom>
        </p:spPr>
        <p:txBody>
          <a:bodyPr wrap="square">
            <a:spAutoFit/>
          </a:bodyPr>
          <a:lstStyle/>
          <a:p>
            <a:pPr marL="171450" indent="-171450">
              <a:buFont typeface="Arial" panose="020B0604020202020204" pitchFamily="34" charset="0"/>
              <a:buChar char="•"/>
            </a:pPr>
            <a:r>
              <a:rPr lang="en-US" sz="1200" b="1" dirty="0" err="1">
                <a:latin typeface="Arial Unicode MS" panose="020B0604020202020204" pitchFamily="34" charset="-128"/>
                <a:ea typeface="Arial Unicode MS" panose="020B0604020202020204" pitchFamily="34" charset="-128"/>
                <a:cs typeface="Arial Unicode MS" panose="020B0604020202020204" pitchFamily="34" charset="-128"/>
              </a:rPr>
              <a:t>Valheria</a:t>
            </a:r>
            <a:r>
              <a:rPr lang="en-US" sz="1200" b="1"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b="1" dirty="0" err="1">
                <a:latin typeface="Arial Unicode MS" panose="020B0604020202020204" pitchFamily="34" charset="-128"/>
                <a:ea typeface="Arial Unicode MS" panose="020B0604020202020204" pitchFamily="34" charset="-128"/>
                <a:cs typeface="Arial Unicode MS" panose="020B0604020202020204" pitchFamily="34" charset="-128"/>
              </a:rPr>
              <a:t>Castiblanco</a:t>
            </a:r>
            <a:r>
              <a:rPr lang="en-US" sz="1200" b="1" dirty="0">
                <a:latin typeface="Arial Unicode MS" panose="020B0604020202020204" pitchFamily="34" charset="-128"/>
                <a:ea typeface="Arial Unicode MS" panose="020B0604020202020204" pitchFamily="34" charset="-128"/>
                <a:cs typeface="Arial Unicode MS" panose="020B0604020202020204" pitchFamily="34" charset="-128"/>
              </a:rPr>
              <a:t> (CIAT, Lead)</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Jacobo Arango (CIAT)</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Michael Peters (CIAT)</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Solomon Mwendia (CIAT)</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Chris Jones (ILRI)</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Shinan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Kassam</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Barbara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Rischkowsky</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Michael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Blümmel</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Juan Cardoso (CIAT</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Stefan Burkart (CIAT</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6" name="Rectangle 15"/>
          <p:cNvSpPr/>
          <p:nvPr/>
        </p:nvSpPr>
        <p:spPr>
          <a:xfrm>
            <a:off x="6099414" y="2941880"/>
            <a:ext cx="2743200" cy="830997"/>
          </a:xfrm>
          <a:prstGeom prst="rect">
            <a:avLst/>
          </a:prstGeom>
        </p:spPr>
        <p:txBody>
          <a:bodyPr wrap="square">
            <a:spAutoFit/>
          </a:bodyPr>
          <a:lstStyle/>
          <a:p>
            <a:pPr marL="171450" indent="-171450">
              <a:buFont typeface="Arial" panose="020B0604020202020204" pitchFamily="34" charset="0"/>
              <a:buChar char="•"/>
            </a:pPr>
            <a:r>
              <a:rPr lang="en-US" sz="1200" b="1" dirty="0">
                <a:latin typeface="Arial Unicode MS" panose="020B0604020202020204" pitchFamily="34" charset="-128"/>
                <a:ea typeface="Arial Unicode MS" panose="020B0604020202020204" pitchFamily="34" charset="-128"/>
                <a:cs typeface="Arial Unicode MS" panose="020B0604020202020204" pitchFamily="34" charset="-128"/>
              </a:rPr>
              <a:t>Michael </a:t>
            </a:r>
            <a:r>
              <a:rPr lang="en-US" sz="1200" b="1" dirty="0" err="1">
                <a:latin typeface="Arial Unicode MS" panose="020B0604020202020204" pitchFamily="34" charset="-128"/>
                <a:ea typeface="Arial Unicode MS" panose="020B0604020202020204" pitchFamily="34" charset="-128"/>
                <a:cs typeface="Arial Unicode MS" panose="020B0604020202020204" pitchFamily="34" charset="-128"/>
              </a:rPr>
              <a:t>Blümmel</a:t>
            </a:r>
            <a:r>
              <a:rPr lang="en-US" sz="1200" b="1" dirty="0">
                <a:latin typeface="Arial Unicode MS" panose="020B0604020202020204" pitchFamily="34" charset="-128"/>
                <a:ea typeface="Arial Unicode MS" panose="020B0604020202020204" pitchFamily="34" charset="-128"/>
                <a:cs typeface="Arial Unicode MS" panose="020B0604020202020204" pitchFamily="34" charset="-128"/>
              </a:rPr>
              <a:t> (ILRI, Lead)</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Mounir</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Louhaichi</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Jane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Wamatu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Ewa</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Wredle</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(SLU)</a:t>
            </a:r>
          </a:p>
        </p:txBody>
      </p:sp>
      <p:sp>
        <p:nvSpPr>
          <p:cNvPr id="17" name="Rectangle 16"/>
          <p:cNvSpPr/>
          <p:nvPr/>
        </p:nvSpPr>
        <p:spPr>
          <a:xfrm>
            <a:off x="9008076" y="2941879"/>
            <a:ext cx="2743200" cy="1015663"/>
          </a:xfrm>
          <a:prstGeom prst="rect">
            <a:avLst/>
          </a:prstGeom>
        </p:spPr>
        <p:txBody>
          <a:bodyPr wrap="square">
            <a:spAutoFit/>
          </a:bodyPr>
          <a:lstStyle/>
          <a:p>
            <a:pPr marL="171450" indent="-171450">
              <a:buFont typeface="Arial" panose="020B0604020202020204" pitchFamily="34" charset="0"/>
              <a:buChar char="•"/>
            </a:pPr>
            <a:r>
              <a:rPr lang="en-GB" sz="1200" b="1" dirty="0">
                <a:latin typeface="Arial Unicode MS" panose="020B0604020202020204" pitchFamily="34" charset="-128"/>
                <a:ea typeface="Arial Unicode MS" panose="020B0604020202020204" pitchFamily="34" charset="-128"/>
                <a:cs typeface="Arial Unicode MS" panose="020B0604020202020204" pitchFamily="34" charset="-128"/>
              </a:rPr>
              <a:t>Uwe Ohmstedt (CIAT, Lead)</a:t>
            </a:r>
          </a:p>
          <a:p>
            <a:pPr marL="171450" indent="-171450">
              <a:buFont typeface="Arial" panose="020B0604020202020204" pitchFamily="34" charset="0"/>
              <a:buChar char="•"/>
            </a:pP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Udo </a:t>
            </a:r>
            <a:r>
              <a:rPr lang="en-GB" sz="1200" dirty="0" err="1">
                <a:latin typeface="Arial Unicode MS" panose="020B0604020202020204" pitchFamily="34" charset="-128"/>
                <a:ea typeface="Arial Unicode MS" panose="020B0604020202020204" pitchFamily="34" charset="-128"/>
                <a:cs typeface="Arial Unicode MS" panose="020B0604020202020204" pitchFamily="34" charset="-128"/>
              </a:rPr>
              <a:t>Rüdiger</a:t>
            </a: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 (ICARDA)</a:t>
            </a:r>
          </a:p>
          <a:p>
            <a:pPr marL="171450" indent="-171450">
              <a:buFont typeface="Arial" panose="020B0604020202020204" pitchFamily="34" charset="0"/>
              <a:buChar char="•"/>
            </a:pP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Stefan Burkart (CIAT)</a:t>
            </a:r>
          </a:p>
          <a:p>
            <a:pPr marL="171450" indent="-171450">
              <a:buFont typeface="Arial" panose="020B0604020202020204" pitchFamily="34" charset="0"/>
              <a:buChar char="•"/>
            </a:pP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Paul </a:t>
            </a:r>
            <a:r>
              <a:rPr lang="en-GB" sz="1200" dirty="0" err="1">
                <a:latin typeface="Arial Unicode MS" panose="020B0604020202020204" pitchFamily="34" charset="-128"/>
                <a:ea typeface="Arial Unicode MS" panose="020B0604020202020204" pitchFamily="34" charset="-128"/>
                <a:cs typeface="Arial Unicode MS" panose="020B0604020202020204" pitchFamily="34" charset="-128"/>
              </a:rPr>
              <a:t>Schütz</a:t>
            </a: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 (GIZ)</a:t>
            </a:r>
          </a:p>
          <a:p>
            <a:pPr marL="171450" indent="-171450">
              <a:buFont typeface="Arial" panose="020B0604020202020204" pitchFamily="34" charset="0"/>
              <a:buChar char="•"/>
            </a:pPr>
            <a:r>
              <a:rPr lang="en-GB" sz="1200" dirty="0" err="1">
                <a:latin typeface="Arial Unicode MS" panose="020B0604020202020204" pitchFamily="34" charset="-128"/>
                <a:ea typeface="Arial Unicode MS" panose="020B0604020202020204" pitchFamily="34" charset="-128"/>
                <a:cs typeface="Arial Unicode MS" panose="020B0604020202020204" pitchFamily="34" charset="-128"/>
              </a:rPr>
              <a:t>Ewa</a:t>
            </a: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1200" dirty="0" err="1">
                <a:latin typeface="Arial Unicode MS" panose="020B0604020202020204" pitchFamily="34" charset="-128"/>
                <a:ea typeface="Arial Unicode MS" panose="020B0604020202020204" pitchFamily="34" charset="-128"/>
                <a:cs typeface="Arial Unicode MS" panose="020B0604020202020204" pitchFamily="34" charset="-128"/>
              </a:rPr>
              <a:t>Wredle</a:t>
            </a:r>
            <a:r>
              <a:rPr lang="en-GB" sz="1200" dirty="0">
                <a:latin typeface="Arial Unicode MS" panose="020B0604020202020204" pitchFamily="34" charset="-128"/>
                <a:ea typeface="Arial Unicode MS" panose="020B0604020202020204" pitchFamily="34" charset="-128"/>
                <a:cs typeface="Arial Unicode MS" panose="020B0604020202020204" pitchFamily="34" charset="-128"/>
              </a:rPr>
              <a:t> (SLU)</a:t>
            </a:r>
          </a:p>
        </p:txBody>
      </p:sp>
      <p:sp>
        <p:nvSpPr>
          <p:cNvPr id="6" name="Rectangle 5"/>
          <p:cNvSpPr/>
          <p:nvPr/>
        </p:nvSpPr>
        <p:spPr>
          <a:xfrm>
            <a:off x="280084" y="5046702"/>
            <a:ext cx="1890261" cy="338554"/>
          </a:xfrm>
          <a:prstGeom prst="rect">
            <a:avLst/>
          </a:prstGeom>
        </p:spPr>
        <p:txBody>
          <a:bodyPr wrap="none">
            <a:spAutoFit/>
          </a:bodyPr>
          <a:lstStyle/>
          <a:p>
            <a:r>
              <a:rPr lang="en-US" sz="1600" b="1" dirty="0">
                <a:latin typeface="Arial Unicode MS" panose="020B0604020202020204" pitchFamily="34" charset="-128"/>
                <a:ea typeface="Arial Unicode MS" panose="020B0604020202020204" pitchFamily="34" charset="-128"/>
                <a:cs typeface="Arial Unicode MS" panose="020B0604020202020204" pitchFamily="34" charset="-128"/>
              </a:rPr>
              <a:t>Cross-Cutting staff</a:t>
            </a:r>
          </a:p>
        </p:txBody>
      </p:sp>
      <p:sp>
        <p:nvSpPr>
          <p:cNvPr id="19" name="Rectangle 18"/>
          <p:cNvSpPr/>
          <p:nvPr/>
        </p:nvSpPr>
        <p:spPr>
          <a:xfrm>
            <a:off x="3189415" y="5412383"/>
            <a:ext cx="2743200" cy="830997"/>
          </a:xfrm>
          <a:prstGeom prst="rect">
            <a:avLst/>
          </a:prstGeom>
        </p:spPr>
        <p:txBody>
          <a:bodyPr wrap="square" numCol="1">
            <a:spAutoFit/>
          </a:bodyPr>
          <a:lstStyle/>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Nicoline</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de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Haan</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gender)</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Wendy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Godek</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(CIAT CAC, gender)</a:t>
            </a:r>
          </a:p>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Birhanu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Lenjisu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EA, gender)</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Carolina Roa (CIAT, IP,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tbd</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endParaRPr lang="es-CO"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cxnSp>
        <p:nvCxnSpPr>
          <p:cNvPr id="18" name="Straight Connector 17"/>
          <p:cNvCxnSpPr/>
          <p:nvPr/>
        </p:nvCxnSpPr>
        <p:spPr>
          <a:xfrm>
            <a:off x="280084" y="4931942"/>
            <a:ext cx="11471192"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0" name="TextBox 8"/>
          <p:cNvSpPr txBox="1">
            <a:spLocks noChangeArrowheads="1"/>
          </p:cNvSpPr>
          <p:nvPr/>
        </p:nvSpPr>
        <p:spPr bwMode="auto">
          <a:xfrm>
            <a:off x="1820091" y="148212"/>
            <a:ext cx="1010103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Current structure of the Flagship</a:t>
            </a:r>
          </a:p>
          <a:p>
            <a:pPr eaLnBrk="1" hangingPunct="1"/>
            <a:r>
              <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rPr>
              <a:t>Our core Flagship group</a:t>
            </a:r>
          </a:p>
        </p:txBody>
      </p:sp>
    </p:spTree>
    <p:extLst>
      <p:ext uri="{BB962C8B-B14F-4D97-AF65-F5344CB8AC3E}">
        <p14:creationId xmlns:p14="http://schemas.microsoft.com/office/powerpoint/2010/main" val="1746341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736445139"/>
              </p:ext>
            </p:extLst>
          </p:nvPr>
        </p:nvGraphicFramePr>
        <p:xfrm>
          <a:off x="280088" y="1021492"/>
          <a:ext cx="11641035" cy="5284780"/>
        </p:xfrm>
        <a:graphic>
          <a:graphicData uri="http://schemas.openxmlformats.org/drawingml/2006/table">
            <a:tbl>
              <a:tblPr firstRow="1" firstCol="1">
                <a:tableStyleId>{793D81CF-94F2-401A-BA57-92F5A7B2D0C5}</a:tableStyleId>
              </a:tblPr>
              <a:tblGrid>
                <a:gridCol w="1878226"/>
                <a:gridCol w="3921210"/>
                <a:gridCol w="4036541"/>
                <a:gridCol w="601686"/>
                <a:gridCol w="601686"/>
                <a:gridCol w="601686"/>
              </a:tblGrid>
              <a:tr h="241936">
                <a:tc>
                  <a:txBody>
                    <a:bodyPr/>
                    <a:lstStyle/>
                    <a:p>
                      <a:pPr algn="l"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Cluster of Activity (COA)</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280158">
                <a:tc rowSpan="4">
                  <a:txBody>
                    <a:bodyPr/>
                    <a:lstStyle/>
                    <a:p>
                      <a:pPr algn="l"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COA1</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Diagnosis of feed constraints and opportunities and development of decision-support tools for prioritizing and targeting feed and forage interventions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rowSpan="3">
                  <a:txBody>
                    <a:bodyPr/>
                    <a:lstStyle/>
                    <a:p>
                      <a:pPr algn="l" fontAlgn="ctr"/>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3.1.1: Refined local, national and regional feed supply and demand analysis and option tools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Feed demand scenario for specific locations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3 issues of the Tropical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Grasslands-Forrajes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Tropicales</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Online Journal </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published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 Contribution to legume CHOICE tool documented</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3.2.1: Knowledge updating: New equations for stationary and mobile NIRS integrated into platform for Colombia and Ethiopia.</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New equations for stationary and mobile NIRS; mobile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Nirs</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explored for Ethiopia (diversity of feed stuff) and Colombia (forage breeding)</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12">
                  <a:txBody>
                    <a:bodyPr/>
                    <a:lstStyle/>
                    <a:p>
                      <a:pPr algn="l"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COA2</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Development of new feed and forage options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b"/>
                      <a:r>
                        <a:rPr lang="en-US" sz="900" u="none" strike="noStrike" spc="-10" baseline="0" dirty="0">
                          <a:effectLst/>
                          <a:latin typeface="Arial Unicode MS" panose="020B0604020202020204" pitchFamily="34" charset="-128"/>
                          <a:ea typeface="Arial Unicode MS" panose="020B0604020202020204" pitchFamily="34" charset="-128"/>
                          <a:cs typeface="Arial Unicode MS" panose="020B0604020202020204" pitchFamily="34" charset="-128"/>
                        </a:rPr>
                        <a:t>3.2.1: Forage genotypes that have the potential to withstand abiotic and biotic stresses, reduce soil degradation and curb greenhouse gas emissions. </a:t>
                      </a:r>
                      <a:endParaRPr lang="en-US" sz="900" b="0" i="0" u="none" strike="noStrike" spc="-10" baseline="0"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List of promising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hyrids</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defined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rowSpan="2">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3.2.2: Superior apomictic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Urochloa</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and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Megathyrsus</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hybrids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 New crosses of breeding lines</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Forage hybrids scaled to 100,000 hectares in at least 15 countries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rowSpan="2">
                  <a:txBody>
                    <a:bodyPr/>
                    <a:lstStyle/>
                    <a:p>
                      <a:pPr algn="l" fontAlgn="ctr"/>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3.2.3: Open-access genomic tools, forage crop ontologies and phenotyping platforms that increase breeding efficiency</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 Documented conceptualization for potential to improve phenotyping efficiency and explore options of genomic selection</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2) Collection of P.purpureum genotyped</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rowSpan="3">
                  <a:txBody>
                    <a:bodyPr/>
                    <a:lstStyle/>
                    <a:p>
                      <a:pPr algn="l" fontAlgn="ctr"/>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3.2.4: Indigenous, introduced and well adapted forage, rangeland and cactus species and accessions identified, characterized and introduced</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1) Key rangeland species including Cactae characterized</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Climate smart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Brachiaria</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developed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 Core collection of Panicum maxium characterized</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rowSpan="4">
                  <a:txBody>
                    <a:bodyPr/>
                    <a:lstStyle/>
                    <a:p>
                      <a:pPr algn="l" fontAlgn="ctr"/>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3.2.5: Key full-purpose crop cultivars that have enhanced residue fodder traits (in collaboration with other CRPs)</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Potential of genetic enhancement rice, wheat, barley and cowpea documented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2) Cultivars of maize, rice, wheat, cowpea and promising material of barley identified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3) Options for genetic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slection</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of maize and wheat investigated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4) Sorghum and pearl millet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phenotyped</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in lab and tested with dairy </a:t>
                      </a:r>
                      <a:r>
                        <a:rPr lang="en-US" sz="900" u="none" strike="noStrike" dirty="0" err="1">
                          <a:effectLst/>
                          <a:latin typeface="Arial Unicode MS" panose="020B0604020202020204" pitchFamily="34" charset="-128"/>
                          <a:ea typeface="Arial Unicode MS" panose="020B0604020202020204" pitchFamily="34" charset="-128"/>
                          <a:cs typeface="Arial Unicode MS" panose="020B0604020202020204" pitchFamily="34" charset="-128"/>
                        </a:rPr>
                        <a:t>producres</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rowSpan="2">
                  <a:txBody>
                    <a:bodyPr/>
                    <a:lstStyle/>
                    <a:p>
                      <a:pPr algn="l"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COA3</a:t>
                      </a: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Using existing feed resources better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3.3.1: Viable strategies for matching feed processing options with smallholder capacity</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Draft Feed-Supply-Demand tool developed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6"/>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r h="280158">
                <a:tc vMerge="1">
                  <a:txBody>
                    <a:bodyPr/>
                    <a:lstStyle/>
                    <a:p>
                      <a:endParaRPr lang="en-US"/>
                    </a:p>
                  </a:txBody>
                  <a:tcPr/>
                </a:tc>
                <a:tc>
                  <a:txBody>
                    <a:bodyPr/>
                    <a:lstStyle/>
                    <a:p>
                      <a:pPr algn="l"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3.3.2: Scalable drying and ensiling protocols for smallholders, to conserve feeds and by-products</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l" fontAlgn="t"/>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1) Comparison of commercial versus farmer produced silage documented</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accent4"/>
                    </a:solidFill>
                  </a:tcPr>
                </a:tc>
                <a:tc>
                  <a:txBody>
                    <a:bodyPr/>
                    <a:lstStyle/>
                    <a:p>
                      <a:pPr algn="ctr" fontAlgn="b"/>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tc>
              </a:tr>
            </a:tbl>
          </a:graphicData>
        </a:graphic>
      </p:graphicFrame>
      <p:sp>
        <p:nvSpPr>
          <p:cNvPr id="7" name="TextBox 8"/>
          <p:cNvSpPr txBox="1">
            <a:spLocks noChangeArrowheads="1"/>
          </p:cNvSpPr>
          <p:nvPr/>
        </p:nvSpPr>
        <p:spPr bwMode="auto">
          <a:xfrm>
            <a:off x="1820091" y="294406"/>
            <a:ext cx="5585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of progress for the 2017 POWB</a:t>
            </a:r>
          </a:p>
        </p:txBody>
      </p:sp>
      <p:sp>
        <p:nvSpPr>
          <p:cNvPr id="5" name="Rectangle 4"/>
          <p:cNvSpPr/>
          <p:nvPr/>
        </p:nvSpPr>
        <p:spPr>
          <a:xfrm>
            <a:off x="8799756" y="203120"/>
            <a:ext cx="3121367"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CONVENTIONS</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until end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will not be achieved until end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533908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14815473"/>
              </p:ext>
            </p:extLst>
          </p:nvPr>
        </p:nvGraphicFramePr>
        <p:xfrm>
          <a:off x="280088" y="1021492"/>
          <a:ext cx="11641035" cy="5212079"/>
        </p:xfrm>
        <a:graphic>
          <a:graphicData uri="http://schemas.openxmlformats.org/drawingml/2006/table">
            <a:tbl>
              <a:tblPr firstRow="1" firstCol="1">
                <a:tableStyleId>{793D81CF-94F2-401A-BA57-92F5A7B2D0C5}</a:tableStyleId>
              </a:tblPr>
              <a:tblGrid>
                <a:gridCol w="1499285"/>
                <a:gridCol w="2998573"/>
                <a:gridCol w="4407243"/>
                <a:gridCol w="911978"/>
                <a:gridCol w="911978"/>
                <a:gridCol w="911978"/>
              </a:tblGrid>
              <a:tr h="272614">
                <a:tc>
                  <a:txBody>
                    <a:bodyPr/>
                    <a:lstStyle/>
                    <a:p>
                      <a:pPr algn="l"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Cluster of Activity (COA)</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Activity Coding</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l" fontAlgn="ctr"/>
                      <a:r>
                        <a:rPr lang="en-US" sz="900" u="none" strike="noStrike" dirty="0">
                          <a:effectLst/>
                          <a:latin typeface="Arial Unicode MS" panose="020B0604020202020204" pitchFamily="34" charset="-128"/>
                          <a:ea typeface="Arial Unicode MS" panose="020B0604020202020204" pitchFamily="34" charset="-128"/>
                          <a:cs typeface="Arial Unicode MS" panose="020B0604020202020204" pitchFamily="34" charset="-128"/>
                        </a:rPr>
                        <a:t>Deliverables 2017</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Yellow</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c>
                  <a:txBody>
                    <a:bodyPr/>
                    <a:lstStyle/>
                    <a:p>
                      <a:pPr algn="ctr" fontAlgn="ctr"/>
                      <a:r>
                        <a:rPr lang="en-US" sz="900" u="none" strike="noStrike" dirty="0" smtClean="0">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5838" marT="5838" marB="0" anchor="ctr">
                    <a:solidFill>
                      <a:schemeClr val="tx1">
                        <a:lumMod val="65000"/>
                        <a:lumOff val="35000"/>
                      </a:schemeClr>
                    </a:solidFill>
                  </a:tcPr>
                </a:tc>
              </a:tr>
              <a:tr h="474386">
                <a:tc rowSpan="13">
                  <a:txBody>
                    <a:bodyPr/>
                    <a:lstStyle/>
                    <a:p>
                      <a:pPr algn="l" fontAlgn="ctr"/>
                      <a:r>
                        <a:rPr lang="en-US" sz="900" b="1"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Cluster 4: Facilitating the delivery and uptake of feed and forage technologies </a:t>
                      </a:r>
                    </a:p>
                  </a:txBody>
                  <a:tcPr marL="45720" marR="9525" marT="9525" marB="0" anchor="ctr"/>
                </a:tc>
                <a:tc rowSpan="6">
                  <a:txBody>
                    <a:bodyPr/>
                    <a:lstStyle/>
                    <a:p>
                      <a:pPr algn="l" fontAlgn="ct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3.4.1: Business models and road maps for gender- and youth-sensitive small-scale seed supply, feed transaction and processing enterprises</a:t>
                      </a:r>
                    </a:p>
                  </a:txBody>
                  <a:tcPr marL="45720" marR="9525" marT="9525" marB="0" anchor="ct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One synthesis report prepared containing information on the national seed workshop on forage seed sector in Tunisia and lessons learned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Report in French and English available</a:t>
                      </a:r>
                    </a:p>
                  </a:txBody>
                  <a:tcPr marL="45720" marR="9525" marT="9525" marB="0" anchor="ctr">
                    <a:solidFill>
                      <a:schemeClr val="accent6"/>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Four businesses plans are established with feed block manufacturing small and medium enterprises in </a:t>
                      </a: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Tunisia                                              </a:t>
                      </a:r>
                      <a:endPar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74386">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Report on fact sheets for silage, feed blocks and seed production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Factsheets in 3 languages available</a:t>
                      </a:r>
                    </a:p>
                  </a:txBody>
                  <a:tcPr marL="45720" marR="9525" marT="9525" marB="0" anchor="ctr">
                    <a:solidFill>
                      <a:schemeClr val="accent6"/>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5679">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One cost-benefit analysis presented for forage technolgies in Central Kenya</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5) One method prepared for cost-benefit analysis of improved forage technologies in Colombia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 One method prepared for the qualitative analysis of adoption factors around improved forage technologies in Colombia</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5679">
                <a:tc vMerge="1">
                  <a:txBody>
                    <a:bodyPr/>
                    <a:lstStyle/>
                    <a:p>
                      <a:endParaRPr lang="en-US"/>
                    </a:p>
                  </a:txBody>
                  <a:tcPr/>
                </a:tc>
                <a:tc rowSpan="3">
                  <a:txBody>
                    <a:bodyPr/>
                    <a:lstStyle/>
                    <a:p>
                      <a:pPr algn="l" fontAlgn="ct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3.4.2: Recommendations for effective extension approaches and financial mechanisms, market information systems for scaling up forage and feed technologies (evaluated for their cost-effectiveness, sustainability, benefits to women and young people and accountability to clients)</a:t>
                      </a:r>
                    </a:p>
                  </a:txBody>
                  <a:tcPr marL="45720" marR="9525" marT="9525" marB="0" anchor="ct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Report on Baseline survey in Tunisia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Livestock producers in Central Kenya trained on improved forage technologies and documented in a report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91559">
                <a:tc vMerge="1">
                  <a:txBody>
                    <a:bodyPr/>
                    <a:lstStyle/>
                    <a:p>
                      <a:endParaRPr lang="en-US"/>
                    </a:p>
                  </a:txBody>
                  <a:tcPr/>
                </a:tc>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Gaps around promising forage technologies identified for Colombia and documented in a report</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7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This is still pending on the continuity of funding for the second half of 2017</a:t>
                      </a:r>
                    </a:p>
                  </a:txBody>
                  <a:tcPr marL="45720" marR="9525" marT="9525" marB="0" anchor="ctr">
                    <a:solidFill>
                      <a:schemeClr val="accent4"/>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74386">
                <a:tc vMerge="1">
                  <a:txBody>
                    <a:bodyPr/>
                    <a:lstStyle/>
                    <a:p>
                      <a:endParaRPr lang="en-US"/>
                    </a:p>
                  </a:txBody>
                  <a:tcPr/>
                </a:tc>
                <a:tc rowSpan="4">
                  <a:txBody>
                    <a:bodyPr/>
                    <a:lstStyle/>
                    <a:p>
                      <a:pPr algn="l" fontAlgn="ctr"/>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3.4.3: Recommendations for developing links between private-sector actors and small-scale producers for the delivery of forage and feed technologies</a:t>
                      </a:r>
                    </a:p>
                  </a:txBody>
                  <a:tcPr marL="45720" marR="9525" marT="9525" marB="0" anchor="ct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Two regional Innovation Platforms (IP) established around feed resources in the red meat VC in Tunisia. At least two multi stakeholder IP meetings have taken place with at least 30 % women participating. A report will be provided</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6"/>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 Exchange with private seed sector established for Central Kenya and documented in a report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319834">
                <a:tc vMerge="1">
                  <a:txBody>
                    <a:bodyPr/>
                    <a:lstStyle/>
                    <a:p>
                      <a:endParaRPr lang="en-US"/>
                    </a:p>
                  </a:txBody>
                  <a:tcPr/>
                </a:tc>
                <a:tc vMerge="1">
                  <a:txBody>
                    <a:bodyPr/>
                    <a:lstStyle/>
                    <a:p>
                      <a:endParaRPr lang="en-US"/>
                    </a:p>
                  </a:txBody>
                  <a:tcPr/>
                </a:tc>
                <a:tc>
                  <a:txBody>
                    <a:bodyPr/>
                    <a:lstStyle/>
                    <a:p>
                      <a:pPr algn="l" fontAlgn="t"/>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 CIAT's forage concepts discussed with the stakeholders of the Colombian Roundtable for Sustainable Cattle Production. A report will be provided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4"/>
                    </a:solidFill>
                  </a:tcP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r h="474386">
                <a:tc vMerge="1">
                  <a:txBody>
                    <a:bodyPr/>
                    <a:lstStyle/>
                    <a:p>
                      <a:endParaRPr lang="en-US"/>
                    </a:p>
                  </a:txBody>
                  <a:tcPr/>
                </a:tc>
                <a:tc vMerge="1">
                  <a:txBody>
                    <a:bodyPr/>
                    <a:lstStyle/>
                    <a:p>
                      <a:endParaRPr lang="en-US"/>
                    </a:p>
                  </a:txBody>
                  <a:tcPr/>
                </a:tc>
                <a:tc>
                  <a:txBody>
                    <a:bodyPr/>
                    <a:lstStyle/>
                    <a:p>
                      <a:pPr algn="l" fontAlgn="t"/>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 CIAT's forage concepts promoted to a broad range of actors of the cattle and dairy VCs in Colombia in coordination with the </a:t>
                      </a:r>
                      <a:r>
                        <a:rPr lang="en-US" sz="900" b="0" i="0" u="none" strike="noStrike" dirty="0" smtClean="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Colombian Roundtable </a:t>
                      </a:r>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for Sustainable Cattle Production. A report will be provided</a:t>
                      </a:r>
                    </a:p>
                  </a:txBody>
                  <a:tcPr marL="45720" marR="9525" marT="9525" marB="0" anchor="ct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solidFill>
                      <a:schemeClr val="accent6"/>
                    </a:solidFill>
                  </a:tcPr>
                </a:tc>
                <a:tc>
                  <a:txBody>
                    <a:bodyPr/>
                    <a:lstStyle/>
                    <a:p>
                      <a:pPr algn="l" fontAlgn="b"/>
                      <a:r>
                        <a:rPr lang="en-US" sz="900" b="0" i="0" u="none" strike="noStrike">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c>
                  <a:txBody>
                    <a:bodyPr/>
                    <a:lstStyle/>
                    <a:p>
                      <a:pPr algn="l" fontAlgn="b"/>
                      <a:r>
                        <a:rPr lang="en-US" sz="900" b="0" i="0" u="none" strike="noStrike" dirty="0">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45720" marR="9525" marT="9525" marB="0" anchor="ctr"/>
                </a:tc>
              </a:tr>
            </a:tbl>
          </a:graphicData>
        </a:graphic>
      </p:graphicFrame>
      <p:sp>
        <p:nvSpPr>
          <p:cNvPr id="7" name="TextBox 8"/>
          <p:cNvSpPr txBox="1">
            <a:spLocks noChangeArrowheads="1"/>
          </p:cNvSpPr>
          <p:nvPr/>
        </p:nvSpPr>
        <p:spPr bwMode="auto">
          <a:xfrm>
            <a:off x="1820091" y="294406"/>
            <a:ext cx="5585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of progress for the 2017 POWB</a:t>
            </a:r>
          </a:p>
        </p:txBody>
      </p:sp>
      <p:sp>
        <p:nvSpPr>
          <p:cNvPr id="5" name="Rectangle 4"/>
          <p:cNvSpPr/>
          <p:nvPr/>
        </p:nvSpPr>
        <p:spPr>
          <a:xfrm>
            <a:off x="8799756" y="203120"/>
            <a:ext cx="3121367"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CONVENTIONS</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until end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 will not be achieved until end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2017</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637584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9829" y="1165941"/>
            <a:ext cx="10511026" cy="2205091"/>
          </a:xfrm>
          <a:prstGeom prst="rect">
            <a:avLst/>
          </a:prstGeom>
          <a:noFill/>
        </p:spPr>
        <p:txBody>
          <a:bodyPr wrap="square">
            <a:spAutoFit/>
          </a:bodyPr>
          <a:lstStyle/>
          <a:p>
            <a:pPr marL="342900" indent="-342900" eaLnBrk="1" fontAlgn="auto" hangingPunct="1">
              <a:lnSpc>
                <a:spcPct val="110000"/>
              </a:lnSpc>
              <a:spcBef>
                <a:spcPts val="0"/>
              </a:spcBef>
              <a:spcAft>
                <a:spcPts val="0"/>
              </a:spcAft>
              <a:buFont typeface="Arial" panose="020B0604020202020204" pitchFamily="34" charset="0"/>
              <a:buChar char="•"/>
              <a:defRPr/>
            </a:pP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All 2017 activities are being developed under bilateral/W3 projects as no W1/2 funds are </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available.</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eaLnBrk="1" fontAlgn="auto" hangingPunct="1">
              <a:lnSpc>
                <a:spcPct val="110000"/>
              </a:lnSpc>
              <a:spcBef>
                <a:spcPts val="0"/>
              </a:spcBef>
              <a:spcAft>
                <a:spcPts val="0"/>
              </a:spcAft>
              <a:buFont typeface="Arial" panose="020B0604020202020204" pitchFamily="34" charset="0"/>
              <a:buChar char="•"/>
              <a:defRPr/>
            </a:pP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Through BMZ-ACIAR Gap Funding for our </a:t>
            </a:r>
            <a:r>
              <a:rPr lang="en-US"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COA2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breeding and </a:t>
            </a:r>
            <a:r>
              <a:rPr lang="en-US"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COA4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scaling work, we were able to maintain core forage and food-feed crop breeding activities and to start preparing for scaling. These will be essential inputs for the work continuing in 2018 to 2022.</a:t>
            </a:r>
          </a:p>
          <a:p>
            <a:pPr marL="342900" indent="-342900" eaLnBrk="1" fontAlgn="auto" hangingPunct="1">
              <a:lnSpc>
                <a:spcPct val="110000"/>
              </a:lnSpc>
              <a:spcBef>
                <a:spcPts val="0"/>
              </a:spcBef>
              <a:spcAft>
                <a:spcPts val="0"/>
              </a:spcAft>
              <a:buFont typeface="Arial" panose="020B0604020202020204" pitchFamily="34" charset="0"/>
              <a:buChar char="•"/>
              <a:defRPr/>
            </a:pP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The rewriting of our Flagship proposal helped to refine major activities for 2018 onwards based on our experiences made in 2017 and following a much more outcome and demand driven approach. The following changes were applied</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ounded Rectangle 5"/>
          <p:cNvSpPr/>
          <p:nvPr/>
        </p:nvSpPr>
        <p:spPr>
          <a:xfrm>
            <a:off x="280084" y="3643585"/>
            <a:ext cx="2743200" cy="1993366"/>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COA1</a:t>
            </a:r>
          </a:p>
          <a:p>
            <a:pPr algn="just"/>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Our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focus on the development of tools was shifted towards the assessment </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and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prioritization of interventions at different levels (on-farm, large-scale, global) with the </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aim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to inform technology development under Clusters 2 and 3 and </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scaling approach development </a:t>
            </a:r>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under Cluster </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4.</a:t>
            </a:r>
            <a:endParaRPr lang="en-US" sz="11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3189415" y="3643585"/>
            <a:ext cx="2743200" cy="1993364"/>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COA2</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Our feed and forage breeding and selection activities were grouped according to the most important traits and production </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systems.</a:t>
            </a:r>
            <a:endParaRPr lang="en-US" sz="11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ounded Rectangle 7"/>
          <p:cNvSpPr/>
          <p:nvPr/>
        </p:nvSpPr>
        <p:spPr>
          <a:xfrm>
            <a:off x="6098745" y="3643585"/>
            <a:ext cx="2743200" cy="1993364"/>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COA3</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Our approach is now more comprehensive. We grouped our activities under three levels of intervention: on-farm feed processing, off-farm feed processing and rangeland </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management.</a:t>
            </a:r>
            <a:endParaRPr lang="en-US" sz="11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 name="Rounded Rectangle 8"/>
          <p:cNvSpPr/>
          <p:nvPr/>
        </p:nvSpPr>
        <p:spPr>
          <a:xfrm>
            <a:off x="9008076" y="3643585"/>
            <a:ext cx="2743200" cy="1993364"/>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COA4</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n-US" sz="1100" dirty="0">
                <a:latin typeface="Arial Unicode MS" panose="020B0604020202020204" pitchFamily="34" charset="-128"/>
                <a:ea typeface="Arial Unicode MS" panose="020B0604020202020204" pitchFamily="34" charset="-128"/>
                <a:cs typeface="Arial Unicode MS" panose="020B0604020202020204" pitchFamily="34" charset="-128"/>
              </a:rPr>
              <a:t>No major changes but now better integrated in the </a:t>
            </a:r>
            <a:r>
              <a:rPr lang="en-US" sz="1100" dirty="0" err="1" smtClean="0">
                <a:latin typeface="Arial Unicode MS" panose="020B0604020202020204" pitchFamily="34" charset="-128"/>
                <a:ea typeface="Arial Unicode MS" panose="020B0604020202020204" pitchFamily="34" charset="-128"/>
                <a:cs typeface="Arial Unicode MS" panose="020B0604020202020204" pitchFamily="34" charset="-128"/>
              </a:rPr>
              <a:t>ToC</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1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TextBox 8"/>
          <p:cNvSpPr txBox="1">
            <a:spLocks noChangeArrowheads="1"/>
          </p:cNvSpPr>
          <p:nvPr/>
        </p:nvSpPr>
        <p:spPr bwMode="auto">
          <a:xfrm>
            <a:off x="1820091" y="294406"/>
            <a:ext cx="5585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How 2017 activities informed for 2018</a:t>
            </a:r>
          </a:p>
        </p:txBody>
      </p:sp>
    </p:spTree>
    <p:extLst>
      <p:ext uri="{BB962C8B-B14F-4D97-AF65-F5344CB8AC3E}">
        <p14:creationId xmlns:p14="http://schemas.microsoft.com/office/powerpoint/2010/main" val="1248880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085" y="1029723"/>
            <a:ext cx="11471190" cy="369332"/>
          </a:xfrm>
          <a:prstGeom prst="rect">
            <a:avLst/>
          </a:prstGeom>
          <a:noFill/>
        </p:spPr>
        <p:txBody>
          <a:bodyPr wrap="square">
            <a:spAutoFit/>
          </a:bodyPr>
          <a:lstStyle/>
          <a:p>
            <a:pPr eaLnBrk="1" fontAlgn="auto" hangingPunct="1">
              <a:spcBef>
                <a:spcPts val="600"/>
              </a:spcBef>
              <a:spcAft>
                <a:spcPts val="600"/>
              </a:spcAft>
              <a:defRPr/>
            </a:pP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Specific 2017 activities that informed for 2018</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TextBox 8"/>
          <p:cNvSpPr txBox="1">
            <a:spLocks noChangeArrowheads="1"/>
          </p:cNvSpPr>
          <p:nvPr/>
        </p:nvSpPr>
        <p:spPr bwMode="auto">
          <a:xfrm>
            <a:off x="1820091" y="294406"/>
            <a:ext cx="5585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How 2017 activities informed for 2018</a:t>
            </a:r>
          </a:p>
        </p:txBody>
      </p:sp>
      <p:sp>
        <p:nvSpPr>
          <p:cNvPr id="12" name="TextBox 11"/>
          <p:cNvSpPr txBox="1"/>
          <p:nvPr/>
        </p:nvSpPr>
        <p:spPr>
          <a:xfrm>
            <a:off x="280084" y="5782965"/>
            <a:ext cx="6476315" cy="904863"/>
          </a:xfrm>
          <a:prstGeom prst="rect">
            <a:avLst/>
          </a:prstGeom>
          <a:noFill/>
        </p:spPr>
        <p:txBody>
          <a:bodyPr wrap="square">
            <a:spAutoFit/>
          </a:bodyPr>
          <a:lstStyle/>
          <a:p>
            <a:pPr eaLnBrk="1" fontAlgn="auto" hangingPunct="1">
              <a:lnSpc>
                <a:spcPct val="110000"/>
              </a:lnSpc>
              <a:spcBef>
                <a:spcPts val="0"/>
              </a:spcBef>
              <a:spcAft>
                <a:spcPts val="0"/>
              </a:spcAft>
              <a:defRPr/>
            </a:pPr>
            <a:r>
              <a:rPr lang="en-US" sz="1600"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For the Flagship, we submitted 3 interlinked research proposals to BMZ which, if funded, would help to shift emphasis from the “discovery” to the “transformation (pilot)” and “scaling” phases. </a:t>
            </a:r>
          </a:p>
        </p:txBody>
      </p:sp>
      <p:sp>
        <p:nvSpPr>
          <p:cNvPr id="16" name="Rounded Rectangle 15"/>
          <p:cNvSpPr/>
          <p:nvPr/>
        </p:nvSpPr>
        <p:spPr>
          <a:xfrm>
            <a:off x="280084" y="1993714"/>
            <a:ext cx="5375649" cy="701607"/>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algn="just">
              <a:buClr>
                <a:schemeClr val="accent1"/>
              </a:buCl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We will continue refining our prioritization and assessment tools in 2018 for being able to pilot and test them from 2019 onwards. </a:t>
            </a:r>
          </a:p>
        </p:txBody>
      </p:sp>
      <p:sp>
        <p:nvSpPr>
          <p:cNvPr id="17" name="Rounded Rectangle 16"/>
          <p:cNvSpPr/>
          <p:nvPr/>
        </p:nvSpPr>
        <p:spPr>
          <a:xfrm>
            <a:off x="280084" y="3269492"/>
            <a:ext cx="5375649" cy="1985835"/>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algn="just">
              <a:spcBef>
                <a:spcPts val="600"/>
              </a:spcBef>
              <a:buClr>
                <a:srgbClr val="C00000"/>
              </a:buCl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Our breeding and selection efforts in 2017 showed that we are still in the discovery phase for most of the materials we work on. This will continue in 2018 and also in 2019. After that, new materials can be delivered to public and private sector partners for transformation and </a:t>
            </a:r>
            <a:r>
              <a:rPr lang="en-US" sz="1400" dirty="0" smtClean="0">
                <a:latin typeface="Arial Unicode MS" panose="020B0604020202020204" pitchFamily="34" charset="-128"/>
                <a:ea typeface="Arial Unicode MS" panose="020B0604020202020204" pitchFamily="34" charset="-128"/>
                <a:cs typeface="Arial Unicode MS" panose="020B0604020202020204" pitchFamily="34" charset="-128"/>
              </a:rPr>
              <a:t>scaling.</a:t>
            </a:r>
          </a:p>
          <a:p>
            <a:pPr algn="just">
              <a:spcBef>
                <a:spcPts val="600"/>
              </a:spcBef>
              <a:buClr>
                <a:srgbClr val="C00000"/>
              </a:buClr>
            </a:pPr>
            <a:r>
              <a:rPr lang="en-US" sz="1400" dirty="0" smtClean="0">
                <a:latin typeface="Arial Unicode MS" panose="020B0604020202020204" pitchFamily="34" charset="-128"/>
                <a:ea typeface="Arial Unicode MS" panose="020B0604020202020204" pitchFamily="34" charset="-128"/>
                <a:cs typeface="Arial Unicode MS" panose="020B0604020202020204" pitchFamily="34" charset="-128"/>
              </a:rPr>
              <a:t>The </a:t>
            </a:r>
            <a:r>
              <a:rPr lang="en-US" sz="1400" i="1" dirty="0" err="1">
                <a:latin typeface="Arial Unicode MS" panose="020B0604020202020204" pitchFamily="34" charset="-128"/>
                <a:ea typeface="Arial Unicode MS" panose="020B0604020202020204" pitchFamily="34" charset="-128"/>
                <a:cs typeface="Arial Unicode MS" panose="020B0604020202020204" pitchFamily="34" charset="-128"/>
              </a:rPr>
              <a:t>Brachiaria</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 hybrids that already have been delivered to our private sector partners are being scaled and show continuous growth rates in terms of adoption. This will be continued in 2018 and we will seek to cooperate more strongly with our private sector partners in order to support their scaling activities.</a:t>
            </a:r>
          </a:p>
        </p:txBody>
      </p:sp>
      <p:sp>
        <p:nvSpPr>
          <p:cNvPr id="18" name="Rounded Rectangle 17"/>
          <p:cNvSpPr/>
          <p:nvPr/>
        </p:nvSpPr>
        <p:spPr>
          <a:xfrm>
            <a:off x="6098745" y="1993714"/>
            <a:ext cx="5652530" cy="701607"/>
          </a:xfrm>
          <a:prstGeom prst="roundRect">
            <a:avLst>
              <a:gd name="adj" fmla="val 3229"/>
            </a:avLst>
          </a:prstGeom>
          <a:noFill/>
          <a:ln>
            <a:noFill/>
          </a:ln>
        </p:spPr>
        <p:style>
          <a:lnRef idx="1">
            <a:schemeClr val="accent4"/>
          </a:lnRef>
          <a:fillRef idx="2">
            <a:schemeClr val="accent4"/>
          </a:fillRef>
          <a:effectRef idx="1">
            <a:schemeClr val="accent4"/>
          </a:effectRef>
          <a:fontRef idx="minor">
            <a:schemeClr val="dk1"/>
          </a:fontRef>
        </p:style>
        <p:txBody>
          <a:bodyPr lIns="0" rIns="0" rtlCol="0" anchor="t"/>
          <a:lstStyle/>
          <a:p>
            <a:pPr lvl="0" algn="just">
              <a:buClr>
                <a:schemeClr val="accent4"/>
              </a:buCl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2017 work showed that we are still in the discovery phase for most of our activities. This will continue in 2018 and partly 2019 and we expect to enter the delivery phase from 2019/2020 onwards. </a:t>
            </a:r>
          </a:p>
        </p:txBody>
      </p:sp>
      <p:sp>
        <p:nvSpPr>
          <p:cNvPr id="19" name="Rounded Rectangle 18"/>
          <p:cNvSpPr/>
          <p:nvPr/>
        </p:nvSpPr>
        <p:spPr>
          <a:xfrm>
            <a:off x="6098745" y="3269493"/>
            <a:ext cx="5652531" cy="1985834"/>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algn="just">
              <a:spcBef>
                <a:spcPts val="600"/>
              </a:spcBef>
              <a:buClr>
                <a:schemeClr val="accent6"/>
              </a:buClr>
            </a:pP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Through bilateral funds, we were able to generate required knowledge necessary for the development of new business models, new extension approaches and producer-private sector-linkages. These inputs are a first step towards achieving our </a:t>
            </a:r>
            <a:r>
              <a:rPr lang="en-US" sz="1400" dirty="0" smtClean="0">
                <a:latin typeface="Arial Unicode MS" panose="020B0604020202020204" pitchFamily="34" charset="-128"/>
                <a:ea typeface="Arial Unicode MS" panose="020B0604020202020204" pitchFamily="34" charset="-128"/>
                <a:cs typeface="Arial Unicode MS" panose="020B0604020202020204" pitchFamily="34" charset="-128"/>
              </a:rPr>
              <a:t>milestones.</a:t>
            </a:r>
          </a:p>
          <a:p>
            <a:pPr algn="just">
              <a:spcBef>
                <a:spcPts val="600"/>
              </a:spcBef>
              <a:buClr>
                <a:schemeClr val="accent6"/>
              </a:buClr>
            </a:pPr>
            <a:r>
              <a:rPr lang="en-US" sz="1400" dirty="0" smtClean="0">
                <a:latin typeface="Arial Unicode MS" panose="020B0604020202020204" pitchFamily="34" charset="-128"/>
                <a:ea typeface="Arial Unicode MS" panose="020B0604020202020204" pitchFamily="34" charset="-128"/>
                <a:cs typeface="Arial Unicode MS" panose="020B0604020202020204" pitchFamily="34" charset="-128"/>
              </a:rPr>
              <a:t>In </a:t>
            </a:r>
            <a:r>
              <a:rPr lang="en-US" sz="1400" dirty="0">
                <a:latin typeface="Arial Unicode MS" panose="020B0604020202020204" pitchFamily="34" charset="-128"/>
                <a:ea typeface="Arial Unicode MS" panose="020B0604020202020204" pitchFamily="34" charset="-128"/>
                <a:cs typeface="Arial Unicode MS" panose="020B0604020202020204" pitchFamily="34" charset="-128"/>
              </a:rPr>
              <a:t>2018 we will continue with “discovery” in order to generate the missing knowledge parts for then being able to develop and pilot new business models, extension and scaling approaches from 2019/2020 onwards.</a:t>
            </a:r>
          </a:p>
        </p:txBody>
      </p:sp>
      <p:sp>
        <p:nvSpPr>
          <p:cNvPr id="20" name="Rounded Rectangle 19"/>
          <p:cNvSpPr/>
          <p:nvPr/>
        </p:nvSpPr>
        <p:spPr>
          <a:xfrm>
            <a:off x="280084" y="1581421"/>
            <a:ext cx="5375649" cy="36576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1</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1" name="Rounded Rectangle 20"/>
          <p:cNvSpPr/>
          <p:nvPr/>
        </p:nvSpPr>
        <p:spPr>
          <a:xfrm>
            <a:off x="280084" y="2857199"/>
            <a:ext cx="5375649" cy="365760"/>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2</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2" name="Rounded Rectangle 21"/>
          <p:cNvSpPr/>
          <p:nvPr/>
        </p:nvSpPr>
        <p:spPr>
          <a:xfrm>
            <a:off x="6098744" y="1581421"/>
            <a:ext cx="5652531" cy="36576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3</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3" name="Rounded Rectangle 22"/>
          <p:cNvSpPr/>
          <p:nvPr/>
        </p:nvSpPr>
        <p:spPr>
          <a:xfrm>
            <a:off x="6098745" y="2857199"/>
            <a:ext cx="5652531" cy="36576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 4</a:t>
            </a: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985903671"/>
      </p:ext>
    </p:extLst>
  </p:cSld>
  <p:clrMapOvr>
    <a:masterClrMapping/>
  </p:clrMapOvr>
  <p:timing>
    <p:tnLst>
      <p:par>
        <p:cTn id="1" dur="indefinite" restart="never" nodeType="tmRoot"/>
      </p:par>
    </p:tnLst>
  </p:timing>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5184CE48-5608-464C-9448-1F58F0EE1143}"/>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357EE765-EA8F-429E-99E3-274234075FBD}"/>
    </a:ext>
  </a:ext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4B3ABAD4-70BF-4FA3-BEC7-3E1E2FBA84FD}"/>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50C505D2-D7F8-4A83-A168-EDD45995CFE5}"/>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BC6D27A1-0F8B-4AF1-BEF3-890906E11D89}"/>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A87BC9F2-2363-42A1-846D-10D9BC2615FE}"/>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CCE13634503544802E82050425161A" ma:contentTypeVersion="1" ma:contentTypeDescription="Create a new document." ma:contentTypeScope="" ma:versionID="83c9f07e070c4866dc8f9013fef3f0ca">
  <xsd:schema xmlns:xsd="http://www.w3.org/2001/XMLSchema" xmlns:xs="http://www.w3.org/2001/XMLSchema" xmlns:p="http://schemas.microsoft.com/office/2006/metadata/properties" xmlns:ns2="e8d75344-758f-4099-8b96-254d9b2933f5" targetNamespace="http://schemas.microsoft.com/office/2006/metadata/properties" ma:root="true" ma:fieldsID="20a77a42957a06ca9de43b3ff7bdccf2" ns2:_="">
    <xsd:import namespace="e8d75344-758f-4099-8b96-254d9b2933f5"/>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d75344-758f-4099-8b96-254d9b2933f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5F56D20-FFBD-4066-905A-0DD62D0304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d75344-758f-4099-8b96-254d9b2933f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560767-C5BE-443B-9D39-BE6B9957F8B0}">
  <ds:schemaRefs>
    <ds:schemaRef ds:uri="http://schemas.microsoft.com/sharepoint/v3/contenttype/forms"/>
  </ds:schemaRefs>
</ds:datastoreItem>
</file>

<file path=customXml/itemProps3.xml><?xml version="1.0" encoding="utf-8"?>
<ds:datastoreItem xmlns:ds="http://schemas.openxmlformats.org/officeDocument/2006/customXml" ds:itemID="{76A18752-2310-4435-B47D-BC49D7E80AEC}">
  <ds:schemaRefs>
    <ds:schemaRef ds:uri="http://www.w3.org/XML/1998/namespace"/>
    <ds:schemaRef ds:uri="http://purl.org/dc/dcmitype/"/>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e8d75344-758f-4099-8b96-254d9b2933f5"/>
  </ds:schemaRefs>
</ds:datastoreItem>
</file>

<file path=docProps/app.xml><?xml version="1.0" encoding="utf-8"?>
<Properties xmlns="http://schemas.openxmlformats.org/officeDocument/2006/extended-properties" xmlns:vt="http://schemas.openxmlformats.org/officeDocument/2006/docPropsVTypes">
  <Template>CIAT50_Widescreen PPT_2017</Template>
  <TotalTime>558</TotalTime>
  <Words>6136</Words>
  <Application>Microsoft Office PowerPoint</Application>
  <PresentationFormat>Widescreen</PresentationFormat>
  <Paragraphs>1468</Paragraphs>
  <Slides>24</Slides>
  <Notes>0</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24</vt:i4>
      </vt:variant>
    </vt:vector>
  </HeadingPairs>
  <TitlesOfParts>
    <vt:vector size="35" baseType="lpstr">
      <vt:lpstr>Arial Unicode MS</vt:lpstr>
      <vt:lpstr>Arial</vt:lpstr>
      <vt:lpstr>Calibri</vt:lpstr>
      <vt:lpstr>Calibri Light</vt:lpstr>
      <vt:lpstr>Times New Roman</vt:lpstr>
      <vt:lpstr>3_Office Theme</vt:lpstr>
      <vt:lpstr>4_Office Theme</vt:lpstr>
      <vt:lpstr>5_Office Theme</vt:lpstr>
      <vt:lpstr>1_Office Theme</vt:lpstr>
      <vt:lpstr>2_Office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Mejia C, Maria Fernanda (CIAT)</dc:creator>
  <cp:lastModifiedBy>Burkart, Stefan (CIAT)</cp:lastModifiedBy>
  <cp:revision>44</cp:revision>
  <dcterms:created xsi:type="dcterms:W3CDTF">2017-01-11T14:22:50Z</dcterms:created>
  <dcterms:modified xsi:type="dcterms:W3CDTF">2017-09-01T12:57:03Z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0x0101001CCCE13634503544802E82050425161A</vt:lpwstr>
  </property>
</Properties>
</file>